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58" r:id="rId4"/>
    <p:sldId id="259" r:id="rId5"/>
    <p:sldId id="315" r:id="rId6"/>
    <p:sldId id="316" r:id="rId7"/>
    <p:sldId id="263" r:id="rId8"/>
    <p:sldId id="299" r:id="rId9"/>
    <p:sldId id="269" r:id="rId10"/>
    <p:sldId id="270" r:id="rId11"/>
    <p:sldId id="271" r:id="rId12"/>
    <p:sldId id="272" r:id="rId13"/>
    <p:sldId id="273" r:id="rId14"/>
    <p:sldId id="274" r:id="rId15"/>
    <p:sldId id="303" r:id="rId16"/>
    <p:sldId id="275" r:id="rId17"/>
    <p:sldId id="305" r:id="rId18"/>
    <p:sldId id="306" r:id="rId19"/>
    <p:sldId id="277" r:id="rId20"/>
    <p:sldId id="331" r:id="rId21"/>
    <p:sldId id="276" r:id="rId22"/>
    <p:sldId id="300" r:id="rId23"/>
    <p:sldId id="278" r:id="rId24"/>
    <p:sldId id="279" r:id="rId25"/>
    <p:sldId id="280" r:id="rId26"/>
    <p:sldId id="332" r:id="rId27"/>
    <p:sldId id="301" r:id="rId28"/>
    <p:sldId id="334" r:id="rId29"/>
    <p:sldId id="335" r:id="rId30"/>
    <p:sldId id="333" r:id="rId31"/>
    <p:sldId id="283" r:id="rId32"/>
    <p:sldId id="284" r:id="rId33"/>
    <p:sldId id="309" r:id="rId34"/>
    <p:sldId id="310" r:id="rId35"/>
    <p:sldId id="311" r:id="rId36"/>
    <p:sldId id="285" r:id="rId37"/>
    <p:sldId id="286" r:id="rId38"/>
    <p:sldId id="288" r:id="rId39"/>
    <p:sldId id="289" r:id="rId40"/>
    <p:sldId id="290" r:id="rId41"/>
    <p:sldId id="291" r:id="rId42"/>
    <p:sldId id="318" r:id="rId43"/>
    <p:sldId id="320" r:id="rId44"/>
    <p:sldId id="321" r:id="rId45"/>
    <p:sldId id="324" r:id="rId46"/>
    <p:sldId id="325" r:id="rId47"/>
    <p:sldId id="326" r:id="rId48"/>
    <p:sldId id="336" r:id="rId49"/>
    <p:sldId id="327" r:id="rId50"/>
    <p:sldId id="337" r:id="rId51"/>
    <p:sldId id="328" r:id="rId52"/>
    <p:sldId id="294" r:id="rId53"/>
    <p:sldId id="307" r:id="rId54"/>
    <p:sldId id="295" r:id="rId55"/>
    <p:sldId id="296" r:id="rId5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3D06"/>
    <a:srgbClr val="D1630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F04DE-08F3-4D75-9019-B81D9C956C77}" type="doc">
      <dgm:prSet loTypeId="urn:microsoft.com/office/officeart/2005/8/layout/vList6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7237DE-42AA-4866-B247-8982E6034E2E}">
      <dgm:prSet phldrT="[Text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Pre –Ramadan Medical Assessments </a:t>
          </a:r>
        </a:p>
      </dgm:t>
    </dgm:pt>
    <dgm:pt modelId="{75200D2B-08F4-49DB-BD13-299D099D135A}" type="parTrans" cxnId="{EAADF6DD-35E7-4DE7-89B4-F7BEC2919A8F}">
      <dgm:prSet/>
      <dgm:spPr/>
      <dgm:t>
        <a:bodyPr/>
        <a:lstStyle/>
        <a:p>
          <a:endParaRPr lang="en-US"/>
        </a:p>
      </dgm:t>
    </dgm:pt>
    <dgm:pt modelId="{5F2FBE3C-9019-43FA-B23C-461D22782AB2}" type="sibTrans" cxnId="{EAADF6DD-35E7-4DE7-89B4-F7BEC2919A8F}">
      <dgm:prSet/>
      <dgm:spPr/>
      <dgm:t>
        <a:bodyPr/>
        <a:lstStyle/>
        <a:p>
          <a:endParaRPr lang="en-US"/>
        </a:p>
      </dgm:t>
    </dgm:pt>
    <dgm:pt modelId="{F94D6F79-AC5A-492C-B289-2877DEB0536D}">
      <dgm:prSet phldrT="[Text]" custT="1"/>
      <dgm:spPr/>
      <dgm:t>
        <a:bodyPr/>
        <a:lstStyle/>
        <a:p>
          <a:r>
            <a:rPr lang="en-US" sz="2800" dirty="0">
              <a:latin typeface="Times New Roman" pitchFamily="18" charset="0"/>
              <a:cs typeface="Times New Roman" pitchFamily="18" charset="0"/>
            </a:rPr>
            <a:t>Ramadan Focused Structured Education </a:t>
          </a:r>
        </a:p>
      </dgm:t>
    </dgm:pt>
    <dgm:pt modelId="{2CB951A0-E0BD-4E0E-8976-9008B041AE52}" type="parTrans" cxnId="{54ECAB37-8D32-4C39-BB15-34622184D3C0}">
      <dgm:prSet/>
      <dgm:spPr/>
      <dgm:t>
        <a:bodyPr/>
        <a:lstStyle/>
        <a:p>
          <a:endParaRPr lang="en-US"/>
        </a:p>
      </dgm:t>
    </dgm:pt>
    <dgm:pt modelId="{3F05EAE7-7A13-47EA-A0AC-943D9ECA173B}" type="sibTrans" cxnId="{54ECAB37-8D32-4C39-BB15-34622184D3C0}">
      <dgm:prSet/>
      <dgm:spPr/>
      <dgm:t>
        <a:bodyPr/>
        <a:lstStyle/>
        <a:p>
          <a:endParaRPr lang="en-US"/>
        </a:p>
      </dgm:t>
    </dgm:pt>
    <dgm:pt modelId="{66C6E7AF-78F5-4D8F-B2AE-B4345FB5E02F}">
      <dgm:prSet phldrT="[Text]"/>
      <dgm:spPr/>
      <dgm:t>
        <a:bodyPr/>
        <a:lstStyle/>
        <a:p>
          <a:pPr marL="365125" indent="-182563"/>
          <a:r>
            <a:rPr lang="en-US" dirty="0"/>
            <a:t>Nutrition education </a:t>
          </a:r>
        </a:p>
      </dgm:t>
    </dgm:pt>
    <dgm:pt modelId="{B346206C-B8AA-4926-8F3F-24E9C73B4D90}" type="parTrans" cxnId="{C47304C1-C842-4380-A621-9D80A1AE3DB8}">
      <dgm:prSet/>
      <dgm:spPr/>
      <dgm:t>
        <a:bodyPr/>
        <a:lstStyle/>
        <a:p>
          <a:endParaRPr lang="en-US"/>
        </a:p>
      </dgm:t>
    </dgm:pt>
    <dgm:pt modelId="{0362D5B5-89AF-4247-8D6D-BB2FB51E3FE0}" type="sibTrans" cxnId="{C47304C1-C842-4380-A621-9D80A1AE3DB8}">
      <dgm:prSet/>
      <dgm:spPr/>
      <dgm:t>
        <a:bodyPr/>
        <a:lstStyle/>
        <a:p>
          <a:endParaRPr lang="en-US"/>
        </a:p>
      </dgm:t>
    </dgm:pt>
    <dgm:pt modelId="{4689B8D3-4272-408C-ADF2-5EF0AC74A23B}">
      <dgm:prSet phldrT="[Text]"/>
      <dgm:spPr/>
      <dgm:t>
        <a:bodyPr/>
        <a:lstStyle/>
        <a:p>
          <a:pPr marL="365125" indent="-182563"/>
          <a:r>
            <a:rPr lang="en-US" dirty="0"/>
            <a:t>Physical activity </a:t>
          </a:r>
        </a:p>
      </dgm:t>
    </dgm:pt>
    <dgm:pt modelId="{75317D2D-9D62-4C84-9A78-55CD1DB0ABC9}" type="parTrans" cxnId="{841D6E2A-E73A-4C8E-A9F4-26F46C917791}">
      <dgm:prSet/>
      <dgm:spPr/>
      <dgm:t>
        <a:bodyPr/>
        <a:lstStyle/>
        <a:p>
          <a:endParaRPr lang="en-US"/>
        </a:p>
      </dgm:t>
    </dgm:pt>
    <dgm:pt modelId="{F14CC844-743B-4322-8A89-93A0215856E5}" type="sibTrans" cxnId="{841D6E2A-E73A-4C8E-A9F4-26F46C917791}">
      <dgm:prSet/>
      <dgm:spPr/>
      <dgm:t>
        <a:bodyPr/>
        <a:lstStyle/>
        <a:p>
          <a:endParaRPr lang="en-US"/>
        </a:p>
      </dgm:t>
    </dgm:pt>
    <dgm:pt modelId="{04DB9B23-3004-4781-9F98-D2213612884B}">
      <dgm:prSet phldrT="[Text]"/>
      <dgm:spPr/>
      <dgm:t>
        <a:bodyPr/>
        <a:lstStyle/>
        <a:p>
          <a:pPr marL="365125" indent="-182563">
            <a:lnSpc>
              <a:spcPct val="150000"/>
            </a:lnSpc>
          </a:pPr>
          <a:r>
            <a:rPr lang="en-US" dirty="0"/>
            <a:t>Evaluation of the risk of fasting</a:t>
          </a:r>
        </a:p>
      </dgm:t>
    </dgm:pt>
    <dgm:pt modelId="{080D3210-DEF8-4C05-A150-FC34E53E831F}" type="parTrans" cxnId="{CC746073-33BD-4BA1-BF54-62D156964BBC}">
      <dgm:prSet/>
      <dgm:spPr/>
      <dgm:t>
        <a:bodyPr/>
        <a:lstStyle/>
        <a:p>
          <a:endParaRPr lang="en-US"/>
        </a:p>
      </dgm:t>
    </dgm:pt>
    <dgm:pt modelId="{F8E362EE-DB29-4841-BC9C-ECE6D0AB02CD}" type="sibTrans" cxnId="{CC746073-33BD-4BA1-BF54-62D156964BBC}">
      <dgm:prSet/>
      <dgm:spPr/>
      <dgm:t>
        <a:bodyPr/>
        <a:lstStyle/>
        <a:p>
          <a:endParaRPr lang="en-US"/>
        </a:p>
      </dgm:t>
    </dgm:pt>
    <dgm:pt modelId="{88762825-6225-4052-99E5-02E2905ED4FD}">
      <dgm:prSet phldrT="[Text]"/>
      <dgm:spPr/>
      <dgm:t>
        <a:bodyPr/>
        <a:lstStyle/>
        <a:p>
          <a:pPr marL="365125" indent="-182563"/>
          <a:r>
            <a:rPr lang="en-US" dirty="0"/>
            <a:t>Timing and dosing of medications  </a:t>
          </a:r>
        </a:p>
      </dgm:t>
    </dgm:pt>
    <dgm:pt modelId="{DCF6CF10-A95C-4006-9BBF-9E27E49A5B55}" type="sibTrans" cxnId="{C07B641B-E7A7-4A21-A7D0-8A542BD2C847}">
      <dgm:prSet/>
      <dgm:spPr/>
      <dgm:t>
        <a:bodyPr/>
        <a:lstStyle/>
        <a:p>
          <a:endParaRPr lang="en-US"/>
        </a:p>
      </dgm:t>
    </dgm:pt>
    <dgm:pt modelId="{D9C0945F-158D-40FB-B757-AF1A340ADF47}" type="parTrans" cxnId="{C07B641B-E7A7-4A21-A7D0-8A542BD2C847}">
      <dgm:prSet/>
      <dgm:spPr/>
      <dgm:t>
        <a:bodyPr/>
        <a:lstStyle/>
        <a:p>
          <a:endParaRPr lang="en-US"/>
        </a:p>
      </dgm:t>
    </dgm:pt>
    <dgm:pt modelId="{14631656-3168-4C58-B0C5-C28934B670F7}">
      <dgm:prSet phldrT="[Text]"/>
      <dgm:spPr/>
      <dgm:t>
        <a:bodyPr/>
        <a:lstStyle/>
        <a:p>
          <a:pPr marL="365125" indent="-182563"/>
          <a:r>
            <a:rPr lang="en-US" dirty="0"/>
            <a:t>Recognizing and managing complications  </a:t>
          </a:r>
        </a:p>
      </dgm:t>
    </dgm:pt>
    <dgm:pt modelId="{689CD59B-ECF3-4DB0-8832-FD0D6D57B7B0}" type="parTrans" cxnId="{506844F3-2BCA-464D-93AF-CE18A9C85461}">
      <dgm:prSet/>
      <dgm:spPr/>
      <dgm:t>
        <a:bodyPr/>
        <a:lstStyle/>
        <a:p>
          <a:endParaRPr lang="en-US"/>
        </a:p>
      </dgm:t>
    </dgm:pt>
    <dgm:pt modelId="{669A04E9-9130-4D6A-BB30-9EBF87E1DE72}" type="sibTrans" cxnId="{506844F3-2BCA-464D-93AF-CE18A9C85461}">
      <dgm:prSet/>
      <dgm:spPr/>
      <dgm:t>
        <a:bodyPr/>
        <a:lstStyle/>
        <a:p>
          <a:endParaRPr lang="en-US"/>
        </a:p>
      </dgm:t>
    </dgm:pt>
    <dgm:pt modelId="{A9F8E190-ED93-4182-A6F8-37D8A59DFCB8}">
      <dgm:prSet phldrT="[Text]"/>
      <dgm:spPr/>
      <dgm:t>
        <a:bodyPr/>
        <a:lstStyle/>
        <a:p>
          <a:pPr marL="365125" indent="-182563">
            <a:lnSpc>
              <a:spcPct val="150000"/>
            </a:lnSpc>
          </a:pPr>
          <a:r>
            <a:rPr lang="en-US" dirty="0"/>
            <a:t>Assess the clinical profile </a:t>
          </a:r>
        </a:p>
      </dgm:t>
    </dgm:pt>
    <dgm:pt modelId="{A24F83EF-AE65-41A7-A573-A78651C2F5BB}" type="parTrans" cxnId="{CE1A0C8D-0DBE-45A0-86BA-CE95272267EC}">
      <dgm:prSet/>
      <dgm:spPr/>
      <dgm:t>
        <a:bodyPr/>
        <a:lstStyle/>
        <a:p>
          <a:endParaRPr lang="en-US"/>
        </a:p>
      </dgm:t>
    </dgm:pt>
    <dgm:pt modelId="{BF6D6E94-AF34-472F-BA8F-364DB4C1B9A8}" type="sibTrans" cxnId="{CE1A0C8D-0DBE-45A0-86BA-CE95272267EC}">
      <dgm:prSet/>
      <dgm:spPr/>
      <dgm:t>
        <a:bodyPr/>
        <a:lstStyle/>
        <a:p>
          <a:endParaRPr lang="en-US"/>
        </a:p>
      </dgm:t>
    </dgm:pt>
    <dgm:pt modelId="{B2B57B9E-4F6B-4344-B041-0B229EF796C4}" type="pres">
      <dgm:prSet presAssocID="{A31F04DE-08F3-4D75-9019-B81D9C956C77}" presName="Name0" presStyleCnt="0">
        <dgm:presLayoutVars>
          <dgm:dir/>
          <dgm:animLvl val="lvl"/>
          <dgm:resizeHandles/>
        </dgm:presLayoutVars>
      </dgm:prSet>
      <dgm:spPr/>
    </dgm:pt>
    <dgm:pt modelId="{F612A7CC-CD00-4248-85B1-A126952226F8}" type="pres">
      <dgm:prSet presAssocID="{DC7237DE-42AA-4866-B247-8982E6034E2E}" presName="linNode" presStyleCnt="0"/>
      <dgm:spPr/>
    </dgm:pt>
    <dgm:pt modelId="{693D4540-DB51-4056-80B1-E59B5ED70D08}" type="pres">
      <dgm:prSet presAssocID="{DC7237DE-42AA-4866-B247-8982E6034E2E}" presName="parentShp" presStyleLbl="node1" presStyleIdx="0" presStyleCnt="2">
        <dgm:presLayoutVars>
          <dgm:bulletEnabled val="1"/>
        </dgm:presLayoutVars>
      </dgm:prSet>
      <dgm:spPr/>
    </dgm:pt>
    <dgm:pt modelId="{F6176F57-3E3B-44BF-8656-B5A8D116C5D5}" type="pres">
      <dgm:prSet presAssocID="{DC7237DE-42AA-4866-B247-8982E6034E2E}" presName="childShp" presStyleLbl="bgAccFollowNode1" presStyleIdx="0" presStyleCnt="2" custScaleX="147392">
        <dgm:presLayoutVars>
          <dgm:bulletEnabled val="1"/>
        </dgm:presLayoutVars>
      </dgm:prSet>
      <dgm:spPr/>
    </dgm:pt>
    <dgm:pt modelId="{FF0B4AB9-E782-4BE8-9720-DC67F9851F7A}" type="pres">
      <dgm:prSet presAssocID="{5F2FBE3C-9019-43FA-B23C-461D22782AB2}" presName="spacing" presStyleCnt="0"/>
      <dgm:spPr/>
    </dgm:pt>
    <dgm:pt modelId="{249E11C0-19E8-4704-A621-FAE11B94A4F9}" type="pres">
      <dgm:prSet presAssocID="{F94D6F79-AC5A-492C-B289-2877DEB0536D}" presName="linNode" presStyleCnt="0"/>
      <dgm:spPr/>
    </dgm:pt>
    <dgm:pt modelId="{DCBC8FF6-C163-47FC-85D3-B57C5018BDF1}" type="pres">
      <dgm:prSet presAssocID="{F94D6F79-AC5A-492C-B289-2877DEB0536D}" presName="parentShp" presStyleLbl="node1" presStyleIdx="1" presStyleCnt="2">
        <dgm:presLayoutVars>
          <dgm:bulletEnabled val="1"/>
        </dgm:presLayoutVars>
      </dgm:prSet>
      <dgm:spPr/>
    </dgm:pt>
    <dgm:pt modelId="{7B79110B-4B4B-47D7-BAAF-E114D7E7283D}" type="pres">
      <dgm:prSet presAssocID="{F94D6F79-AC5A-492C-B289-2877DEB0536D}" presName="childShp" presStyleLbl="bgAccFollowNode1" presStyleIdx="1" presStyleCnt="2" custScaleX="147624">
        <dgm:presLayoutVars>
          <dgm:bulletEnabled val="1"/>
        </dgm:presLayoutVars>
      </dgm:prSet>
      <dgm:spPr/>
    </dgm:pt>
  </dgm:ptLst>
  <dgm:cxnLst>
    <dgm:cxn modelId="{C07B641B-E7A7-4A21-A7D0-8A542BD2C847}" srcId="{F94D6F79-AC5A-492C-B289-2877DEB0536D}" destId="{88762825-6225-4052-99E5-02E2905ED4FD}" srcOrd="1" destOrd="0" parTransId="{D9C0945F-158D-40FB-B757-AF1A340ADF47}" sibTransId="{DCF6CF10-A95C-4006-9BBF-9E27E49A5B55}"/>
    <dgm:cxn modelId="{0DD1171C-D2E2-46C4-A653-37D712ADE1DD}" type="presOf" srcId="{F94D6F79-AC5A-492C-B289-2877DEB0536D}" destId="{DCBC8FF6-C163-47FC-85D3-B57C5018BDF1}" srcOrd="0" destOrd="0" presId="urn:microsoft.com/office/officeart/2005/8/layout/vList6"/>
    <dgm:cxn modelId="{3D32E425-59CB-4382-8680-081DF9D23A45}" type="presOf" srcId="{88762825-6225-4052-99E5-02E2905ED4FD}" destId="{7B79110B-4B4B-47D7-BAAF-E114D7E7283D}" srcOrd="0" destOrd="1" presId="urn:microsoft.com/office/officeart/2005/8/layout/vList6"/>
    <dgm:cxn modelId="{841D6E2A-E73A-4C8E-A9F4-26F46C917791}" srcId="{F94D6F79-AC5A-492C-B289-2877DEB0536D}" destId="{4689B8D3-4272-408C-ADF2-5EF0AC74A23B}" srcOrd="2" destOrd="0" parTransId="{75317D2D-9D62-4C84-9A78-55CD1DB0ABC9}" sibTransId="{F14CC844-743B-4322-8A89-93A0215856E5}"/>
    <dgm:cxn modelId="{B7438631-62EF-4142-84D2-EDF4FB48A326}" type="presOf" srcId="{A31F04DE-08F3-4D75-9019-B81D9C956C77}" destId="{B2B57B9E-4F6B-4344-B041-0B229EF796C4}" srcOrd="0" destOrd="0" presId="urn:microsoft.com/office/officeart/2005/8/layout/vList6"/>
    <dgm:cxn modelId="{37984133-6E6A-4CB7-A5D2-4BBF2AF8731D}" type="presOf" srcId="{04DB9B23-3004-4781-9F98-D2213612884B}" destId="{F6176F57-3E3B-44BF-8656-B5A8D116C5D5}" srcOrd="0" destOrd="1" presId="urn:microsoft.com/office/officeart/2005/8/layout/vList6"/>
    <dgm:cxn modelId="{3D71E336-AE21-40A1-8F1D-9D528711CC59}" type="presOf" srcId="{DC7237DE-42AA-4866-B247-8982E6034E2E}" destId="{693D4540-DB51-4056-80B1-E59B5ED70D08}" srcOrd="0" destOrd="0" presId="urn:microsoft.com/office/officeart/2005/8/layout/vList6"/>
    <dgm:cxn modelId="{54ECAB37-8D32-4C39-BB15-34622184D3C0}" srcId="{A31F04DE-08F3-4D75-9019-B81D9C956C77}" destId="{F94D6F79-AC5A-492C-B289-2877DEB0536D}" srcOrd="1" destOrd="0" parTransId="{2CB951A0-E0BD-4E0E-8976-9008B041AE52}" sibTransId="{3F05EAE7-7A13-47EA-A0AC-943D9ECA173B}"/>
    <dgm:cxn modelId="{32DB9F3F-A54F-44D2-9DDF-FB1FB2BE23C0}" type="presOf" srcId="{66C6E7AF-78F5-4D8F-B2AE-B4345FB5E02F}" destId="{7B79110B-4B4B-47D7-BAAF-E114D7E7283D}" srcOrd="0" destOrd="0" presId="urn:microsoft.com/office/officeart/2005/8/layout/vList6"/>
    <dgm:cxn modelId="{A6A9335E-3635-421A-B70F-8010D2DE07CD}" type="presOf" srcId="{14631656-3168-4C58-B0C5-C28934B670F7}" destId="{7B79110B-4B4B-47D7-BAAF-E114D7E7283D}" srcOrd="0" destOrd="3" presId="urn:microsoft.com/office/officeart/2005/8/layout/vList6"/>
    <dgm:cxn modelId="{CC746073-33BD-4BA1-BF54-62D156964BBC}" srcId="{DC7237DE-42AA-4866-B247-8982E6034E2E}" destId="{04DB9B23-3004-4781-9F98-D2213612884B}" srcOrd="1" destOrd="0" parTransId="{080D3210-DEF8-4C05-A150-FC34E53E831F}" sibTransId="{F8E362EE-DB29-4841-BC9C-ECE6D0AB02CD}"/>
    <dgm:cxn modelId="{CE1A0C8D-0DBE-45A0-86BA-CE95272267EC}" srcId="{DC7237DE-42AA-4866-B247-8982E6034E2E}" destId="{A9F8E190-ED93-4182-A6F8-37D8A59DFCB8}" srcOrd="0" destOrd="0" parTransId="{A24F83EF-AE65-41A7-A573-A78651C2F5BB}" sibTransId="{BF6D6E94-AF34-472F-BA8F-364DB4C1B9A8}"/>
    <dgm:cxn modelId="{4613579D-BD99-45B5-8D93-FE870BD42E32}" type="presOf" srcId="{A9F8E190-ED93-4182-A6F8-37D8A59DFCB8}" destId="{F6176F57-3E3B-44BF-8656-B5A8D116C5D5}" srcOrd="0" destOrd="0" presId="urn:microsoft.com/office/officeart/2005/8/layout/vList6"/>
    <dgm:cxn modelId="{3C29F9A3-D133-47B1-BFBF-F49C657B559B}" type="presOf" srcId="{4689B8D3-4272-408C-ADF2-5EF0AC74A23B}" destId="{7B79110B-4B4B-47D7-BAAF-E114D7E7283D}" srcOrd="0" destOrd="2" presId="urn:microsoft.com/office/officeart/2005/8/layout/vList6"/>
    <dgm:cxn modelId="{C47304C1-C842-4380-A621-9D80A1AE3DB8}" srcId="{F94D6F79-AC5A-492C-B289-2877DEB0536D}" destId="{66C6E7AF-78F5-4D8F-B2AE-B4345FB5E02F}" srcOrd="0" destOrd="0" parTransId="{B346206C-B8AA-4926-8F3F-24E9C73B4D90}" sibTransId="{0362D5B5-89AF-4247-8D6D-BB2FB51E3FE0}"/>
    <dgm:cxn modelId="{EAADF6DD-35E7-4DE7-89B4-F7BEC2919A8F}" srcId="{A31F04DE-08F3-4D75-9019-B81D9C956C77}" destId="{DC7237DE-42AA-4866-B247-8982E6034E2E}" srcOrd="0" destOrd="0" parTransId="{75200D2B-08F4-49DB-BD13-299D099D135A}" sibTransId="{5F2FBE3C-9019-43FA-B23C-461D22782AB2}"/>
    <dgm:cxn modelId="{506844F3-2BCA-464D-93AF-CE18A9C85461}" srcId="{F94D6F79-AC5A-492C-B289-2877DEB0536D}" destId="{14631656-3168-4C58-B0C5-C28934B670F7}" srcOrd="3" destOrd="0" parTransId="{689CD59B-ECF3-4DB0-8832-FD0D6D57B7B0}" sibTransId="{669A04E9-9130-4D6A-BB30-9EBF87E1DE72}"/>
    <dgm:cxn modelId="{F97847A3-FDD1-419A-A234-9AFEA6C4004F}" type="presParOf" srcId="{B2B57B9E-4F6B-4344-B041-0B229EF796C4}" destId="{F612A7CC-CD00-4248-85B1-A126952226F8}" srcOrd="0" destOrd="0" presId="urn:microsoft.com/office/officeart/2005/8/layout/vList6"/>
    <dgm:cxn modelId="{68F4CC65-42E5-4327-93CB-B4485631CA1C}" type="presParOf" srcId="{F612A7CC-CD00-4248-85B1-A126952226F8}" destId="{693D4540-DB51-4056-80B1-E59B5ED70D08}" srcOrd="0" destOrd="0" presId="urn:microsoft.com/office/officeart/2005/8/layout/vList6"/>
    <dgm:cxn modelId="{E85BE43B-9E05-49E6-9A40-3FB66AB590AD}" type="presParOf" srcId="{F612A7CC-CD00-4248-85B1-A126952226F8}" destId="{F6176F57-3E3B-44BF-8656-B5A8D116C5D5}" srcOrd="1" destOrd="0" presId="urn:microsoft.com/office/officeart/2005/8/layout/vList6"/>
    <dgm:cxn modelId="{D43CD368-5490-4A3B-9102-509776EA391B}" type="presParOf" srcId="{B2B57B9E-4F6B-4344-B041-0B229EF796C4}" destId="{FF0B4AB9-E782-4BE8-9720-DC67F9851F7A}" srcOrd="1" destOrd="0" presId="urn:microsoft.com/office/officeart/2005/8/layout/vList6"/>
    <dgm:cxn modelId="{896CC593-AA63-4F2C-B311-1B801BC95F64}" type="presParOf" srcId="{B2B57B9E-4F6B-4344-B041-0B229EF796C4}" destId="{249E11C0-19E8-4704-A621-FAE11B94A4F9}" srcOrd="2" destOrd="0" presId="urn:microsoft.com/office/officeart/2005/8/layout/vList6"/>
    <dgm:cxn modelId="{0BFF9EC5-0529-473B-BA0B-6345AD4E3B42}" type="presParOf" srcId="{249E11C0-19E8-4704-A621-FAE11B94A4F9}" destId="{DCBC8FF6-C163-47FC-85D3-B57C5018BDF1}" srcOrd="0" destOrd="0" presId="urn:microsoft.com/office/officeart/2005/8/layout/vList6"/>
    <dgm:cxn modelId="{46E18748-DEC0-41C7-8F42-3734723983F8}" type="presParOf" srcId="{249E11C0-19E8-4704-A621-FAE11B94A4F9}" destId="{7B79110B-4B4B-47D7-BAAF-E114D7E728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76F57-3E3B-44BF-8656-B5A8D116C5D5}">
      <dsp:nvSpPr>
        <dsp:cNvPr id="0" name=""/>
        <dsp:cNvSpPr/>
      </dsp:nvSpPr>
      <dsp:spPr>
        <a:xfrm>
          <a:off x="2646878" y="544"/>
          <a:ext cx="5848524" cy="212543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365125" lvl="1" indent="-182563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Assess the clinical profile </a:t>
          </a:r>
        </a:p>
        <a:p>
          <a:pPr marL="365125" lvl="1" indent="-182563" algn="l" defTabSz="9779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Evaluation of the risk of fasting</a:t>
          </a:r>
        </a:p>
      </dsp:txBody>
      <dsp:txXfrm>
        <a:off x="2646878" y="266223"/>
        <a:ext cx="5051487" cy="1594073"/>
      </dsp:txXfrm>
    </dsp:sp>
    <dsp:sp modelId="{693D4540-DB51-4056-80B1-E59B5ED70D08}">
      <dsp:nvSpPr>
        <dsp:cNvPr id="0" name=""/>
        <dsp:cNvSpPr/>
      </dsp:nvSpPr>
      <dsp:spPr>
        <a:xfrm>
          <a:off x="1541" y="544"/>
          <a:ext cx="2645337" cy="21254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Pre –Ramadan Medical Assessments </a:t>
          </a:r>
        </a:p>
      </dsp:txBody>
      <dsp:txXfrm>
        <a:off x="105296" y="104299"/>
        <a:ext cx="2437827" cy="1917921"/>
      </dsp:txXfrm>
    </dsp:sp>
    <dsp:sp modelId="{7B79110B-4B4B-47D7-BAAF-E114D7E7283D}">
      <dsp:nvSpPr>
        <dsp:cNvPr id="0" name=""/>
        <dsp:cNvSpPr/>
      </dsp:nvSpPr>
      <dsp:spPr>
        <a:xfrm>
          <a:off x="2644291" y="2338519"/>
          <a:ext cx="5850380" cy="2125431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365125" lvl="1" indent="-182563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Nutrition education </a:t>
          </a:r>
        </a:p>
        <a:p>
          <a:pPr marL="365125" lvl="1" indent="-182563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Timing and dosing of medications  </a:t>
          </a:r>
        </a:p>
        <a:p>
          <a:pPr marL="365125" lvl="1" indent="-182563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Physical activity </a:t>
          </a:r>
        </a:p>
        <a:p>
          <a:pPr marL="365125" lvl="1" indent="-182563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Recognizing and managing complications  </a:t>
          </a:r>
        </a:p>
      </dsp:txBody>
      <dsp:txXfrm>
        <a:off x="2644291" y="2604198"/>
        <a:ext cx="5053343" cy="1594073"/>
      </dsp:txXfrm>
    </dsp:sp>
    <dsp:sp modelId="{DCBC8FF6-C163-47FC-85D3-B57C5018BDF1}">
      <dsp:nvSpPr>
        <dsp:cNvPr id="0" name=""/>
        <dsp:cNvSpPr/>
      </dsp:nvSpPr>
      <dsp:spPr>
        <a:xfrm>
          <a:off x="2272" y="2338519"/>
          <a:ext cx="2642018" cy="212543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itchFamily="18" charset="0"/>
              <a:cs typeface="Times New Roman" pitchFamily="18" charset="0"/>
            </a:rPr>
            <a:t>Ramadan Focused Structured Education </a:t>
          </a:r>
        </a:p>
      </dsp:txBody>
      <dsp:txXfrm>
        <a:off x="106027" y="2442274"/>
        <a:ext cx="2434508" cy="1917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4AF57-119E-4293-B2C8-318149C25868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6E902-E6D0-4A59-B267-74CB37F6D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88330A-7595-4E7B-9A04-A5076B593A6E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95D51A-2E42-4CFE-8F3F-937467DB4F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6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Briefing from WGSE: update on review of evidence</a:t>
            </a:r>
            <a:endParaRPr lang="en-GB"/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/>
              <a:t>13 January, 2015</a:t>
            </a:r>
          </a:p>
        </p:txBody>
      </p:sp>
      <p:sp>
        <p:nvSpPr>
          <p:cNvPr id="542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28296-2F74-4637-94F9-BB822587334B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22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2975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2975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2975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2975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0BB608-2B9F-47AC-8403-F3BB841C8804}" type="slidenum">
              <a:rPr lang="pl-PL" altLang="en-US" sz="1200" b="0">
                <a:cs typeface="Arial" panose="020B0604020202020204" pitchFamily="34" charset="0"/>
              </a:rPr>
              <a:pPr eaLnBrk="1" hangingPunct="1"/>
              <a:t>46</a:t>
            </a:fld>
            <a:endParaRPr lang="pl-PL" altLang="en-US" sz="1200" b="0">
              <a:cs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812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2ED8C-92CA-425E-9E03-F458664F094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A9C89-B90F-43E9-994C-2C1E4B7F8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cbi.nlm.nih.gov/core/lw/2.0/html/tileshop_pmc/tileshop_pmc_inline.html?title=Click%20on%20image%20to%20zoom&amp;p=PMC3&amp;id=3363134_dmso-5-109f5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docrine.ac.ir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ndocrine.ac.ir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CDC33-0471-40A1-BF9A-9263DF6F5CBC}" type="slidenum">
              <a:rPr lang="en-US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0"/>
          <a:ext cx="9296400" cy="699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572180" imgH="3428932" progId="">
                  <p:embed/>
                </p:oleObj>
              </mc:Choice>
              <mc:Fallback>
                <p:oleObj name="Presentation" r:id="rId2" imgW="4572180" imgH="34289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96400" cy="699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623309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20000" cy="8382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lbertus Extra Bold" pitchFamily="34" charset="0"/>
              </a:rPr>
              <a:t>Fasting in type 1 diabetics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>
          <a:xfrm>
            <a:off x="762000" y="1709738"/>
            <a:ext cx="6781800" cy="45386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Glucagon secretion fails to increase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Epinephrine secretion is defective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Prolonged fast:</a:t>
            </a:r>
          </a:p>
          <a:p>
            <a:pPr lvl="2">
              <a:lnSpc>
                <a:spcPct val="150000"/>
              </a:lnSpc>
              <a:buFont typeface="Wingdings 2" pitchFamily="18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Excessive glycogen breakdown</a:t>
            </a:r>
          </a:p>
          <a:p>
            <a:pPr lvl="2">
              <a:lnSpc>
                <a:spcPct val="150000"/>
              </a:lnSpc>
              <a:buFont typeface="Wingdings 2" pitchFamily="18" charset="2"/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Increased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gluconeogenesis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 typeface="Wingdings 2" pitchFamily="18" charset="2"/>
              <a:buNone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Ketoacidosis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408738"/>
            <a:ext cx="555625" cy="365125"/>
          </a:xfrm>
        </p:spPr>
        <p:txBody>
          <a:bodyPr/>
          <a:lstStyle/>
          <a:p>
            <a:pPr algn="l">
              <a:defRPr/>
            </a:pPr>
            <a:fld id="{0F42BF46-F1EF-4164-A2C5-71D98ED31E56}" type="slidenum">
              <a:rPr lang="ar-SA" altLang="en-US"/>
              <a:pPr algn="l">
                <a:defRPr/>
              </a:pPr>
              <a:t>10</a:t>
            </a:fld>
            <a:endParaRPr lang="en-US" altLang="en-US"/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6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914400" y="82550"/>
            <a:ext cx="7200900" cy="75565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in lifestyle during Ramadan </a:t>
            </a:r>
          </a:p>
        </p:txBody>
      </p:sp>
      <p:sp>
        <p:nvSpPr>
          <p:cNvPr id="4" name="Oval 3"/>
          <p:cNvSpPr/>
          <p:nvPr/>
        </p:nvSpPr>
        <p:spPr>
          <a:xfrm>
            <a:off x="755576" y="1124744"/>
            <a:ext cx="2376264" cy="18000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Dietary </a:t>
            </a:r>
            <a:r>
              <a:rPr lang="en-US" sz="2800" dirty="0">
                <a:cs typeface="Times New Roman" pitchFamily="18" charset="0"/>
              </a:rPr>
              <a:t>Habits</a:t>
            </a:r>
            <a:r>
              <a:rPr lang="en-US" sz="2800" dirty="0"/>
              <a:t> </a:t>
            </a:r>
          </a:p>
        </p:txBody>
      </p:sp>
      <p:sp>
        <p:nvSpPr>
          <p:cNvPr id="6" name="Oval 5"/>
          <p:cNvSpPr/>
          <p:nvPr/>
        </p:nvSpPr>
        <p:spPr>
          <a:xfrm>
            <a:off x="3275856" y="1196752"/>
            <a:ext cx="2376000" cy="18000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Daily Physical Activity </a:t>
            </a:r>
          </a:p>
        </p:txBody>
      </p:sp>
      <p:sp>
        <p:nvSpPr>
          <p:cNvPr id="7" name="Oval 6"/>
          <p:cNvSpPr/>
          <p:nvPr/>
        </p:nvSpPr>
        <p:spPr>
          <a:xfrm>
            <a:off x="5796136" y="1268760"/>
            <a:ext cx="2376000" cy="18000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Sleeping Pattern </a:t>
            </a:r>
          </a:p>
        </p:txBody>
      </p:sp>
      <p:sp>
        <p:nvSpPr>
          <p:cNvPr id="8" name="Oval 7"/>
          <p:cNvSpPr/>
          <p:nvPr/>
        </p:nvSpPr>
        <p:spPr>
          <a:xfrm>
            <a:off x="827584" y="4221088"/>
            <a:ext cx="2376000" cy="18000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Glycemic Control </a:t>
            </a:r>
          </a:p>
        </p:txBody>
      </p:sp>
      <p:sp>
        <p:nvSpPr>
          <p:cNvPr id="9" name="Oval 8"/>
          <p:cNvSpPr/>
          <p:nvPr/>
        </p:nvSpPr>
        <p:spPr>
          <a:xfrm>
            <a:off x="3419872" y="4293096"/>
            <a:ext cx="2376000" cy="18000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Lipid Profile </a:t>
            </a:r>
          </a:p>
        </p:txBody>
      </p:sp>
      <p:sp>
        <p:nvSpPr>
          <p:cNvPr id="10" name="Oval 9"/>
          <p:cNvSpPr/>
          <p:nvPr/>
        </p:nvSpPr>
        <p:spPr>
          <a:xfrm>
            <a:off x="6084168" y="4221088"/>
            <a:ext cx="2376000" cy="180000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Weight</a:t>
            </a:r>
            <a:r>
              <a:rPr lang="en-US" dirty="0"/>
              <a:t> </a:t>
            </a:r>
            <a:r>
              <a:rPr lang="en-US" sz="2800" dirty="0"/>
              <a:t>&amp; Dietary Intakes </a:t>
            </a:r>
          </a:p>
        </p:txBody>
      </p:sp>
      <p:sp>
        <p:nvSpPr>
          <p:cNvPr id="11" name="Left-Right-Up Arrow 10"/>
          <p:cNvSpPr/>
          <p:nvPr/>
        </p:nvSpPr>
        <p:spPr>
          <a:xfrm rot="10800000">
            <a:off x="683568" y="3068960"/>
            <a:ext cx="7776864" cy="1080120"/>
          </a:xfrm>
          <a:prstGeom prst="leftRightUpArrow">
            <a:avLst>
              <a:gd name="adj1" fmla="val 25000"/>
              <a:gd name="adj2" fmla="val 25000"/>
              <a:gd name="adj3" fmla="val 25000"/>
            </a:avLst>
          </a:prstGeom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487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500" dirty="0">
                <a:solidFill>
                  <a:srgbClr val="C00000"/>
                </a:solidFill>
                <a:latin typeface="Albertus Extra Bold" pitchFamily="34" charset="0"/>
              </a:rPr>
              <a:t>Up to 79% of Muslims with diabetes fast for at least 15 days during Ramadan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39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457200" y="607695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Benard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Detournay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et al. A population-based study of diabetes and its characteristics during the fasting month of Ramadan in 13 countries: results of the epidemiology of diabetes and Ramadan 1422/2001 (EPIDIAR) study. Diabetes Care 2004;27:2306-1.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32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physical activity and food intake during Ramadan in patients with diabetes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68313" y="1484313"/>
          <a:ext cx="8208910" cy="423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687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Type1</a:t>
                      </a:r>
                    </a:p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n=1070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Type2</a:t>
                      </a:r>
                    </a:p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N=11,173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626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Physical activity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More</a:t>
                      </a:r>
                    </a:p>
                    <a:p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Less</a:t>
                      </a: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35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54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37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806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rgbClr val="0070C0"/>
                          </a:solidFill>
                        </a:rPr>
                        <a:t>Food intake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</a:p>
                    <a:p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Less</a:t>
                      </a: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Same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23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57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30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51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024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Weight change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</a:p>
                    <a:p>
                      <a:r>
                        <a:rPr lang="en-US" sz="1800" b="1" kern="1200" dirty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</a:p>
                    <a:p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20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62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FF"/>
                          </a:solidFill>
                        </a:rPr>
                        <a:t>27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54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08" name="Rectangle 3"/>
          <p:cNvSpPr>
            <a:spLocks noChangeArrowheads="1"/>
          </p:cNvSpPr>
          <p:nvPr/>
        </p:nvSpPr>
        <p:spPr bwMode="auto">
          <a:xfrm>
            <a:off x="335280" y="6030595"/>
            <a:ext cx="4543425" cy="3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Diabetes Care 2004; 27: 2306</a:t>
            </a:r>
          </a:p>
        </p:txBody>
      </p:sp>
    </p:spTree>
    <p:extLst>
      <p:ext uri="{BB962C8B-B14F-4D97-AF65-F5344CB8AC3E}">
        <p14:creationId xmlns:p14="http://schemas.microsoft.com/office/powerpoint/2010/main" val="219784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in dosage of insulin and oral hypoglycemic </a:t>
            </a:r>
            <a:b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during Ramadan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76375" y="2195513"/>
          <a:ext cx="6048672" cy="375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Type1</a:t>
                      </a:r>
                    </a:p>
                    <a:p>
                      <a:pPr algn="ctr"/>
                      <a:endParaRPr lang="en-US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n=1070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Type2</a:t>
                      </a:r>
                    </a:p>
                    <a:p>
                      <a:pPr algn="ctr"/>
                      <a:endParaRPr lang="en-US" i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n=11,173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144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Insulin dose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Increased</a:t>
                      </a:r>
                    </a:p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Decreased</a:t>
                      </a:r>
                    </a:p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Maintained</a:t>
                      </a:r>
                    </a:p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Stopped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64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</a:rPr>
                        <a:t>OAD dose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Increased</a:t>
                      </a:r>
                    </a:p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Decreased</a:t>
                      </a:r>
                    </a:p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Maintained</a:t>
                      </a:r>
                    </a:p>
                    <a:p>
                      <a:r>
                        <a:rPr lang="en-US" b="1" dirty="0">
                          <a:solidFill>
                            <a:srgbClr val="00B0F0"/>
                          </a:solidFill>
                        </a:rPr>
                        <a:t>Stopped</a:t>
                      </a:r>
                    </a:p>
                    <a:p>
                      <a:endParaRPr lang="en-US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75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28" name="Rectangle 4"/>
          <p:cNvSpPr>
            <a:spLocks noChangeArrowheads="1"/>
          </p:cNvSpPr>
          <p:nvPr/>
        </p:nvSpPr>
        <p:spPr bwMode="auto">
          <a:xfrm>
            <a:off x="685800" y="6096000"/>
            <a:ext cx="4545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Diabetes Care 2004; 27: 2306</a:t>
            </a:r>
          </a:p>
        </p:txBody>
      </p:sp>
    </p:spTree>
    <p:extLst>
      <p:ext uri="{BB962C8B-B14F-4D97-AF65-F5344CB8AC3E}">
        <p14:creationId xmlns:p14="http://schemas.microsoft.com/office/powerpoint/2010/main" val="58630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5562600" cy="838200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>
                <a:solidFill>
                  <a:srgbClr val="C00000"/>
                </a:solidFill>
                <a:latin typeface="Albertus Extra Bold" pitchFamily="34" charset="0"/>
                <a:cs typeface="B Titr" pitchFamily="2" charset="-78"/>
              </a:rPr>
              <a:t>ویزیت بیمار قبل از شروع روزه داری</a:t>
            </a:r>
            <a:endParaRPr lang="en-US" sz="3000" dirty="0">
              <a:solidFill>
                <a:srgbClr val="C00000"/>
              </a:solidFill>
              <a:latin typeface="Albertus Extra Bold" pitchFamily="34" charset="0"/>
              <a:cs typeface="B Titr" pitchFamily="2" charset="-7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010400" cy="3124200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itchFamily="2" charset="-78"/>
              </a:rPr>
              <a:t>چه موقع انجام شود؟</a:t>
            </a:r>
          </a:p>
          <a:p>
            <a:pPr algn="just" rtl="1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itchFamily="2" charset="-78"/>
              </a:rPr>
              <a:t>چه عوامل موثر در مراقبت ها را جستجو کنیم؟</a:t>
            </a:r>
          </a:p>
          <a:p>
            <a:pPr algn="just" rtl="1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fa-IR" sz="2800" b="1" dirty="0">
                <a:cs typeface="B Mitra" pitchFamily="2" charset="-78"/>
              </a:rPr>
              <a:t>روزه داری در چه شرایطی خطرناک است؟</a:t>
            </a:r>
            <a:endParaRPr lang="en-US" sz="2800" b="1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235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Recognised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factors that may influence the development of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Personalised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for people with diabetes that fast during Ramadan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458200" cy="5124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5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Ramadan related factors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Diabetes related factors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Factors concerning the individual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Length of fasting hours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 of diabetes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Age (adolescents and elderly)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Season of fasting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Duration of 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Diabetic complications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Occupation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Geographical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Antidiabetic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therapies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Pregnancy/Lactation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Social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Previous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Meal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32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1" kern="1200" baseline="0" dirty="0">
                        <a:solidFill>
                          <a:srgbClr val="00B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Past experiences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Proneness to </a:t>
                      </a:r>
                      <a:r>
                        <a:rPr lang="en-US" sz="1800" b="1" kern="12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hypoglycaemia</a:t>
                      </a:r>
                      <a:endParaRPr lang="en-US" sz="1800" b="1" kern="1200" baseline="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Exercise nature/timing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329">
                <a:tc vMerge="1"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Hypoglycaemic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unawareness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Motivation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835">
                <a:tc vMerge="1">
                  <a:txBody>
                    <a:bodyPr/>
                    <a:lstStyle/>
                    <a:p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Access to care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Personal preferences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6397823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Diabetes and Ramadan; Practical Guidelines 2021</a:t>
            </a:r>
          </a:p>
        </p:txBody>
      </p:sp>
    </p:spTree>
    <p:extLst>
      <p:ext uri="{BB962C8B-B14F-4D97-AF65-F5344CB8AC3E}">
        <p14:creationId xmlns:p14="http://schemas.microsoft.com/office/powerpoint/2010/main" val="193652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090" y="-30479"/>
            <a:ext cx="8459788" cy="79247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type 2 diabetes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12201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 &amp; Ramadan. Practical Guidelines 2021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8265478" cy="5029200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pre-Ramadan assessment is vital for any individual with type 2 DM that intends to fast in order to evaluate the risks, educate the patient in self-management of the condition during Ramadan and to produce a patient-specific treatment plan.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taking metformin,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insulin </a:t>
            </a:r>
            <a:r>
              <a:rPr lang="en-US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secretagogues</a:t>
            </a: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insulin will need to make dose adjustments to reduce the risk of hypoglycemia.</a:t>
            </a:r>
          </a:p>
        </p:txBody>
      </p:sp>
    </p:spTree>
    <p:extLst>
      <p:ext uri="{BB962C8B-B14F-4D97-AF65-F5344CB8AC3E}">
        <p14:creationId xmlns:p14="http://schemas.microsoft.com/office/powerpoint/2010/main" val="1904732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534400" cy="917377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areas of diabetes education that should </a:t>
            </a:r>
            <a:b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provided prior to Ramadan are discussed below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686800" cy="44958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quantification and exemptions, and removing misconceptions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glucose monitoring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Fluids and dietary advice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 activity and exercise advice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Medication adjustment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to break the fast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Recognition of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hyperglycaemia</a:t>
            </a: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symptoms</a:t>
            </a:r>
            <a:endParaRPr lang="en-US" sz="2300" b="1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39782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Diabetes and Ramadan; Practical Guidelines 2021</a:t>
            </a:r>
          </a:p>
        </p:txBody>
      </p:sp>
    </p:spTree>
    <p:extLst>
      <p:ext uri="{BB962C8B-B14F-4D97-AF65-F5344CB8AC3E}">
        <p14:creationId xmlns:p14="http://schemas.microsoft.com/office/powerpoint/2010/main" val="197137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77837" y="76200"/>
            <a:ext cx="8208963" cy="1066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diabetes during Ramadan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95536" y="1371600"/>
          <a:ext cx="84969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943600"/>
            <a:ext cx="7451725" cy="6131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et al. BMJ 2010; 340: 1407-1411</a:t>
            </a:r>
          </a:p>
          <a:p>
            <a:pPr marL="228600" indent="-228600" algn="l">
              <a:lnSpc>
                <a:spcPct val="150000"/>
              </a:lnSpc>
              <a:defRPr/>
            </a:pP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AlMaatouq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 Diabetes, Metabolic syndrome and Obesity: Targets and Therapy 2012;5:109-11</a:t>
            </a: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9957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"/>
            <a:ext cx="8077200" cy="6324600"/>
          </a:xfrm>
        </p:spPr>
        <p:txBody>
          <a:bodyPr>
            <a:normAutofit lnSpcReduction="10000"/>
          </a:bodyPr>
          <a:lstStyle/>
          <a:p>
            <a:pPr rtl="1"/>
            <a:r>
              <a:rPr lang="fa-IR" sz="4000" dirty="0">
                <a:solidFill>
                  <a:srgbClr val="C00000"/>
                </a:solidFill>
                <a:latin typeface="Times New Roman" pitchFamily="18" charset="0"/>
                <a:cs typeface="B Titr" pitchFamily="2" charset="-78"/>
              </a:rPr>
              <a:t>دیابت در ماه مبارک رمضان</a:t>
            </a:r>
          </a:p>
          <a:p>
            <a:pPr rtl="1"/>
            <a:endParaRPr lang="fa-IR" sz="3000" b="1" i="1" dirty="0">
              <a:solidFill>
                <a:srgbClr val="00B050"/>
              </a:solidFill>
              <a:latin typeface="Times New Roman" pitchFamily="18" charset="0"/>
              <a:cs typeface="B Titr" pitchFamily="2" charset="-78"/>
            </a:endParaRPr>
          </a:p>
          <a:p>
            <a:pPr rtl="1"/>
            <a:r>
              <a:rPr lang="en-US" sz="3000" b="1" i="1" dirty="0">
                <a:solidFill>
                  <a:srgbClr val="00B050"/>
                </a:solidFill>
                <a:latin typeface="Times New Roman" pitchFamily="18" charset="0"/>
                <a:cs typeface="B Titr" pitchFamily="2" charset="-78"/>
              </a:rPr>
              <a:t>Diabetes patients management in Ramadan</a:t>
            </a:r>
          </a:p>
          <a:p>
            <a:pPr rtl="1"/>
            <a:endParaRPr lang="en-US" sz="3000" b="1" i="1" dirty="0">
              <a:solidFill>
                <a:srgbClr val="00B050"/>
              </a:solidFill>
              <a:latin typeface="Times New Roman" pitchFamily="18" charset="0"/>
              <a:cs typeface="B Titr" pitchFamily="2" charset="-78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Berlin Sans FB Demi" pitchFamily="34" charset="0"/>
                <a:cs typeface="Mitra" pitchFamily="2" charset="-78"/>
              </a:rPr>
              <a:t>Fereidoun</a:t>
            </a:r>
            <a:r>
              <a:rPr lang="en-US" sz="4000" b="1" dirty="0">
                <a:solidFill>
                  <a:srgbClr val="0070C0"/>
                </a:solidFill>
                <a:latin typeface="Berlin Sans FB Demi" pitchFamily="34" charset="0"/>
                <a:cs typeface="Mitra" pitchFamily="2" charset="-78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Berlin Sans FB Demi" pitchFamily="34" charset="0"/>
                <a:cs typeface="Mitra" pitchFamily="2" charset="-78"/>
              </a:rPr>
              <a:t>Azizi</a:t>
            </a:r>
            <a:endParaRPr lang="fa-IR" sz="4000" b="1" dirty="0">
              <a:solidFill>
                <a:srgbClr val="0070C0"/>
              </a:solidFill>
              <a:latin typeface="Berlin Sans FB Demi" pitchFamily="34" charset="0"/>
              <a:cs typeface="Mitra" pitchFamily="2" charset="-78"/>
            </a:endParaRPr>
          </a:p>
          <a:p>
            <a:pPr rtl="1"/>
            <a:endParaRPr lang="fa-IR" sz="1400" b="1" dirty="0">
              <a:solidFill>
                <a:srgbClr val="FFFF00"/>
              </a:solidFill>
              <a:cs typeface="Mitra" pitchFamily="2" charset="-78"/>
            </a:endParaRPr>
          </a:p>
          <a:p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r>
              <a:rPr lang="en-US" sz="22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University of Medical </a:t>
            </a:r>
            <a:r>
              <a:rPr lang="en-US" sz="22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Scienece</a:t>
            </a:r>
            <a:r>
              <a:rPr lang="en-US" sz="2200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en-US" sz="22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a-IR" sz="2800" b="1" dirty="0">
                <a:solidFill>
                  <a:srgbClr val="803D06"/>
                </a:solidFill>
                <a:latin typeface="Times New Roman" pitchFamily="18" charset="0"/>
                <a:cs typeface="B Nazanin" panose="00000400000000000000" pitchFamily="2" charset="-78"/>
              </a:rPr>
              <a:t>سمینار کنترل و مراقبت از دیابت</a:t>
            </a:r>
          </a:p>
          <a:p>
            <a:pPr rtl="1"/>
            <a:r>
              <a:rPr lang="fa-IR" sz="2800" b="1" dirty="0">
                <a:solidFill>
                  <a:srgbClr val="803D06"/>
                </a:solidFill>
                <a:latin typeface="Times New Roman" pitchFamily="18" charset="0"/>
                <a:cs typeface="B Nazanin" panose="00000400000000000000" pitchFamily="2" charset="-78"/>
              </a:rPr>
              <a:t>پژوهشکده علوم غدد درون ریز و متابولیسم</a:t>
            </a:r>
          </a:p>
          <a:p>
            <a:pPr rtl="1"/>
            <a:r>
              <a:rPr lang="fa-IR" sz="2800" b="1" dirty="0">
                <a:solidFill>
                  <a:srgbClr val="803D06"/>
                </a:solidFill>
                <a:latin typeface="Times New Roman" pitchFamily="18" charset="0"/>
                <a:cs typeface="B Nazanin" panose="00000400000000000000" pitchFamily="2" charset="-78"/>
              </a:rPr>
              <a:t>آبان 1404</a:t>
            </a:r>
          </a:p>
          <a:p>
            <a:pPr rtl="1"/>
            <a:endParaRPr lang="fa-IR" sz="3000" b="1" i="1" dirty="0">
              <a:solidFill>
                <a:srgbClr val="00B050"/>
              </a:solidFill>
              <a:latin typeface="Times New Roman" pitchFamily="18" charset="0"/>
              <a:cs typeface="B Titr" pitchFamily="2" charset="-78"/>
            </a:endParaRPr>
          </a:p>
          <a:p>
            <a:pPr rtl="1"/>
            <a:endParaRPr lang="en-US" sz="1800" b="1" dirty="0">
              <a:solidFill>
                <a:srgbClr val="006600"/>
              </a:solidFill>
              <a:latin typeface="Times New Roman" pitchFamily="18" charset="0"/>
              <a:cs typeface="A  Mitra_1 (MRT)" pitchFamily="2" charset="-78"/>
            </a:endParaRPr>
          </a:p>
          <a:p>
            <a:endParaRPr lang="fr-FR" b="1" dirty="0">
              <a:solidFill>
                <a:schemeClr val="tx1"/>
              </a:solidFill>
              <a:latin typeface="Times New Roman" pitchFamily="18" charset="0"/>
              <a:cs typeface="A  Mitra_1 (MRT)" pitchFamily="2" charset="-78"/>
            </a:endParaRPr>
          </a:p>
          <a:p>
            <a:endParaRPr lang="fr-FR" sz="1800" b="1" dirty="0">
              <a:solidFill>
                <a:schemeClr val="tx1"/>
              </a:solidFill>
              <a:latin typeface="Times New Roman" pitchFamily="18" charset="0"/>
              <a:cs typeface="A  Mitra_1 (MRT)" pitchFamily="2" charset="-78"/>
            </a:endParaRPr>
          </a:p>
          <a:p>
            <a:endParaRPr lang="en-US" sz="2600" dirty="0">
              <a:cs typeface="A  Mitra_1 (MRT)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1684898"/>
      </p:ext>
    </p:extLst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flowchart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229600" cy="5334000"/>
          </a:xfrm>
        </p:spPr>
      </p:pic>
      <p:sp>
        <p:nvSpPr>
          <p:cNvPr id="5" name="Rectangle 4"/>
          <p:cNvSpPr/>
          <p:nvPr/>
        </p:nvSpPr>
        <p:spPr>
          <a:xfrm>
            <a:off x="464819" y="6243340"/>
            <a:ext cx="873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International Diabetes Federation and DAR International Alliance. Diabetes and Ramadan: Practical Guidelines, Brussels, Belgium: International Diabetes Federation, 2021. </a:t>
            </a:r>
          </a:p>
        </p:txBody>
      </p:sp>
    </p:spTree>
    <p:extLst>
      <p:ext uri="{BB962C8B-B14F-4D97-AF65-F5344CB8AC3E}">
        <p14:creationId xmlns:p14="http://schemas.microsoft.com/office/powerpoint/2010/main" val="3947287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459788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risks associated with fasting</a:t>
            </a:r>
            <a:br>
              <a:rPr lang="fa-I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patients with diabetes</a:t>
            </a:r>
          </a:p>
        </p:txBody>
      </p:sp>
      <p:graphicFrame>
        <p:nvGraphicFramePr>
          <p:cNvPr id="120852" name="Group 20"/>
          <p:cNvGraphicFramePr>
            <a:graphicFrameLocks noGrp="1"/>
          </p:cNvGraphicFramePr>
          <p:nvPr>
            <p:ph type="subTitle" idx="1"/>
          </p:nvPr>
        </p:nvGraphicFramePr>
        <p:xfrm>
          <a:off x="323850" y="2133600"/>
          <a:ext cx="8496300" cy="3743071"/>
        </p:xfrm>
        <a:graphic>
          <a:graphicData uri="http://schemas.openxmlformats.org/drawingml/2006/table">
            <a:tbl>
              <a:tblPr/>
              <a:tblGrid>
                <a:gridCol w="849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6850">
                <a:tc>
                  <a:txBody>
                    <a:bodyPr/>
                    <a:lstStyle/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Hypoglycemia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Hyperglycemia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Diabetic ketoacidosis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Dehydration and thrombosis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3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9090" y="57912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Arouj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Diabetes Care 2010; 33: 1895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934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933211"/>
              </p:ext>
            </p:extLst>
          </p:nvPr>
        </p:nvGraphicFramePr>
        <p:xfrm>
          <a:off x="381000" y="381000"/>
          <a:ext cx="8534400" cy="5884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932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fa-IR" sz="2500" b="1" dirty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بیمارانی</a:t>
                      </a:r>
                      <a:r>
                        <a:rPr lang="fa-IR" sz="2500" b="1" baseline="0" dirty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 که روزه داری با </a:t>
                      </a:r>
                      <a:r>
                        <a:rPr lang="fa-IR" sz="2500" b="1" dirty="0">
                          <a:solidFill>
                            <a:srgbClr val="7030A0"/>
                          </a:solidFill>
                          <a:cs typeface="B Mitra" pitchFamily="2" charset="-78"/>
                        </a:rPr>
                        <a:t>احتمال خطر خیلی زیاد همراه است</a:t>
                      </a:r>
                      <a:endParaRPr lang="en-US" sz="2500" b="1" dirty="0">
                        <a:solidFill>
                          <a:srgbClr val="7030A0"/>
                        </a:solidFill>
                        <a:cs typeface="B Mitr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2516">
                <a:tc>
                  <a:txBody>
                    <a:bodyPr/>
                    <a:lstStyle/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بیمارانی که علایم هشدار دهنده هیپوگلیسمی را نشان نمی دهند.</a:t>
                      </a:r>
                    </a:p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عوارض</a:t>
                      </a: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مزمن پیشرفته که </a:t>
                      </a:r>
                      <a:r>
                        <a:rPr lang="en-US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stable</a:t>
                      </a: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نیستند.</a:t>
                      </a:r>
                    </a:p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en-US" sz="20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eGFR</a:t>
                      </a: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کمتر از 30 میلی لیتر در دقیقه</a:t>
                      </a:r>
                    </a:p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بارداری با دیابت کنترل نشده</a:t>
                      </a:r>
                    </a:p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اختلالات حافظه و عملکرد شناختی</a:t>
                      </a:r>
                    </a:p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fa-IR" sz="2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سابقه بستری در بیمارستان به علت حملات هیپوگلیسمی، کتواسیدوز و اغمای هیپراسمولاز در سه ماه گذشته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753" name="TextBox 4"/>
          <p:cNvSpPr txBox="1">
            <a:spLocks noChangeArrowheads="1"/>
          </p:cNvSpPr>
          <p:nvPr/>
        </p:nvSpPr>
        <p:spPr bwMode="auto">
          <a:xfrm>
            <a:off x="381000" y="6397823"/>
            <a:ext cx="845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1400" dirty="0">
                <a:cs typeface="B Mitra" pitchFamily="2" charset="-78"/>
              </a:rPr>
              <a:t>عزیزی ف، خوش نیت نیکو م، دلشاد ح. کتاب جامع روزه داری و سلامت. نشر دانشگاه علوم پزشکی و خدمات درمانی شهید بهشتی، 1398</a:t>
            </a:r>
            <a:endParaRPr lang="en-US" sz="14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5191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838200"/>
          <a:ext cx="8686801" cy="579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7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Risk Element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Risk Score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Risk Element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Risk Score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1200" b="1" kern="1200" baseline="0">
                          <a:latin typeface="Times New Roman" pitchFamily="18" charset="0"/>
                          <a:cs typeface="Times New Roman" pitchFamily="18" charset="0"/>
                        </a:rPr>
                        <a:t>Diabetes type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Type of treatment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Type 1 diabetes</a:t>
                      </a:r>
                      <a:endParaRPr lang="en-US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Multiple daily mixed insulin Injections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Type 2 diabetes</a:t>
                      </a:r>
                      <a:endParaRPr lang="en-US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Basal Bolus/Insulin pump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Duration of Diabetes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Once daily Mixed insulin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duration of ≥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Basal Insulin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 duration of 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Glibenclamide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Presence of </a:t>
                      </a:r>
                      <a:r>
                        <a:rPr lang="en-US" sz="12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hypoglycaemia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Gliclazide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/MR or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Glimepride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or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Repeglanide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Hypoglycaemia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unawareness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Other therapy not including SU or Insulin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Recent Severe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hypoglycaemia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5.5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Self-Monitoring of Blood Glucose (SMBG)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Multiple weekly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Hypoglycaemia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Indicated but not conducted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Hypoglycaemia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less than 1 time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Indicated but conducted sub-optimally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hypoglycaemia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Conducted as indicated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Level of </a:t>
                      </a:r>
                      <a:r>
                        <a:rPr lang="en-US" sz="12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glycaemic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Acute complications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sv-SE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HbA1c levels &gt; 9% (11.7 mmol/L)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DKA/ HONC in the last 3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sv-SE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HbA1c levels 7.5–9% (9.4–11.7 mmol/L)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DKA/ HONC in the last 6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HbA1c levels &lt; 7.5% (9.4 mmol/L)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DKA/ HONC in the last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DKA or HONC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Elements for risk calculation and suggested risk score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people with diabetes mellitus (dm) that seek to fast during Ramadan</a:t>
            </a:r>
          </a:p>
        </p:txBody>
      </p:sp>
    </p:spTree>
    <p:extLst>
      <p:ext uri="{BB962C8B-B14F-4D97-AF65-F5344CB8AC3E}">
        <p14:creationId xmlns:p14="http://schemas.microsoft.com/office/powerpoint/2010/main" val="544541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153160"/>
          <a:ext cx="8686801" cy="5095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7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Risk Element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Risk Score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Risk Element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latin typeface="Times New Roman" pitchFamily="18" charset="0"/>
                          <a:cs typeface="Times New Roman" pitchFamily="18" charset="0"/>
                        </a:rPr>
                        <a:t>Risk Score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MVD Complications/</a:t>
                      </a:r>
                      <a:r>
                        <a:rPr lang="en-US" sz="12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Comorbidities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12. Physical </a:t>
                      </a:r>
                      <a:r>
                        <a:rPr lang="en-US" sz="12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Labour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Unstable MVD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Highly Intense physical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labour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Stable MVD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Moderate Intense Physical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Labour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MVD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physical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labour</a:t>
                      </a:r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Renal Complications/</a:t>
                      </a:r>
                      <a:r>
                        <a:rPr lang="en-US" sz="1200" b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Comorbidities</a:t>
                      </a:r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Previous Ramadan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eGFR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&lt; 30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mL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Overall negative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eGFR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30-45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mL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negative or positive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eGFR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45-60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mL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14. Fasting hours (location)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eGFR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&gt;60 </a:t>
                      </a:r>
                      <a:r>
                        <a:rPr lang="en-US" sz="1200" b="0" i="1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mL</a:t>
                      </a:r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≥ 16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10. Pregnancy*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 16 hours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Pregnant not within targets*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92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Pregnant within targets*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Not pregnant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DKA — Diabetic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Ketoacidosis</a:t>
                      </a:r>
                      <a:endParaRPr lang="en-US" sz="100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 Frailty and Cognitive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HONC —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Hyperglycaemic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Hyperosmolar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Nonketotic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Coma</a:t>
                      </a:r>
                      <a:endParaRPr lang="en-US" sz="10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Impaired cognitive function or Frail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eGFR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— Estimated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glomerular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filtration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&gt; 70 years old with no home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 — </a:t>
                      </a:r>
                      <a:r>
                        <a:rPr lang="en-US" sz="1000" kern="12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Macrovascular</a:t>
                      </a:r>
                      <a:r>
                        <a:rPr lang="en-US" sz="10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disease</a:t>
                      </a:r>
                      <a:endParaRPr lang="en-US" sz="10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i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frailty or loss in cognitive function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200" b="0" i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76200"/>
            <a:ext cx="8686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Elements for risk calculation and suggested risk score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people with diabetes mellitus (dm) that seek to fast during Ramadan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40080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*Pregnant and breastfeeding women have the right to not fast regardless of whether they have diabetes</a:t>
            </a:r>
          </a:p>
        </p:txBody>
      </p:sp>
    </p:spTree>
    <p:extLst>
      <p:ext uri="{BB962C8B-B14F-4D97-AF65-F5344CB8AC3E}">
        <p14:creationId xmlns:p14="http://schemas.microsoft.com/office/powerpoint/2010/main" val="3295017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score and risk categories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00201"/>
            <a:ext cx="56388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6397823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Diabetes and Ramadan; Practical Guidelines 2021</a:t>
            </a:r>
          </a:p>
        </p:txBody>
      </p:sp>
    </p:spTree>
    <p:extLst>
      <p:ext uri="{BB962C8B-B14F-4D97-AF65-F5344CB8AC3E}">
        <p14:creationId xmlns:p14="http://schemas.microsoft.com/office/powerpoint/2010/main" val="4014765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192" y="0"/>
            <a:ext cx="832961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Albertus Extra Bold" pitchFamily="34" charset="0"/>
              </a:rPr>
              <a:t>Medical risk score recommendations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" y="1014414"/>
            <a:ext cx="8222458" cy="5243512"/>
          </a:xfrm>
        </p:spPr>
      </p:pic>
      <p:sp>
        <p:nvSpPr>
          <p:cNvPr id="7" name="Rectangle 6"/>
          <p:cNvSpPr/>
          <p:nvPr/>
        </p:nvSpPr>
        <p:spPr>
          <a:xfrm>
            <a:off x="407192" y="6272214"/>
            <a:ext cx="873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International Diabetes Federation and DAR International Alliance. Diabetes and Ramadan: Practical Guidelines, Brussels, Belgium: International Diabetes Federation, 2021. </a:t>
            </a:r>
          </a:p>
        </p:txBody>
      </p:sp>
    </p:spTree>
    <p:extLst>
      <p:ext uri="{BB962C8B-B14F-4D97-AF65-F5344CB8AC3E}">
        <p14:creationId xmlns:p14="http://schemas.microsoft.com/office/powerpoint/2010/main" val="1364045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1219200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500" dirty="0">
                <a:solidFill>
                  <a:srgbClr val="C00000"/>
                </a:solidFill>
                <a:cs typeface="B Titr" pitchFamily="2" charset="-78"/>
              </a:rPr>
              <a:t>توصیه های مراقبتی برای مصرف داروهای خوراکی</a:t>
            </a:r>
            <a:br>
              <a:rPr lang="fa-IR" sz="2500" dirty="0">
                <a:solidFill>
                  <a:srgbClr val="C00000"/>
                </a:solidFill>
                <a:cs typeface="B Titr" pitchFamily="2" charset="-78"/>
              </a:rPr>
            </a:br>
            <a:r>
              <a:rPr lang="fa-IR" sz="2500" dirty="0">
                <a:solidFill>
                  <a:srgbClr val="C00000"/>
                </a:solidFill>
                <a:cs typeface="B Titr" pitchFamily="2" charset="-78"/>
              </a:rPr>
              <a:t>دیابت در ماه رمضان</a:t>
            </a:r>
            <a:endParaRPr lang="en-US" sz="2500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980051"/>
              </p:ext>
            </p:extLst>
          </p:nvPr>
        </p:nvGraphicFramePr>
        <p:xfrm>
          <a:off x="1143000" y="2514600"/>
          <a:ext cx="6248400" cy="30423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4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2382">
                <a:tc>
                  <a:txBody>
                    <a:bodyPr/>
                    <a:lstStyle/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دوز کدام داروها تغییر نمی کند؟</a:t>
                      </a:r>
                    </a:p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دوز کدام داروها کمتر می شود؟</a:t>
                      </a:r>
                    </a:p>
                    <a:p>
                      <a:pPr marL="457200" indent="-457200" algn="r" rtl="1">
                        <a:lnSpc>
                          <a:spcPct val="20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fa-IR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کدام داروها را حتی الامکان تجویز</a:t>
                      </a:r>
                      <a:r>
                        <a:rPr lang="fa-IR" sz="28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نمی کنیم؟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25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571502" y="428627"/>
            <a:ext cx="7858125" cy="5929313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</a:pPr>
            <a:r>
              <a:rPr lang="fa-IR" altLang="en-US" sz="3500" dirty="0">
                <a:solidFill>
                  <a:schemeClr val="tx1"/>
                </a:solidFill>
                <a:cs typeface="B Nazanin" panose="00000400000000000000" pitchFamily="2" charset="-78"/>
              </a:rPr>
              <a:t>خانم 58 ساله ديابتي قرص ترکیبی 50 میلی گرم زیپتین و 1000 میلی گرم متفورمین یک قرص صبح و يك عدد شب مصرف مي كند. وزن 75 كيلوگرم و قد 165 سانتي متر است. قند خون ناشتا 140 و قند دو ساعت 195 ميلي گرم در دسي ليتر است. توصيه هاي شما براي مراقبت ديابت در زمان ماه رمضان چيست؟</a:t>
            </a:r>
            <a:endParaRPr lang="en-US" altLang="en-US" sz="35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7667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ubtitle 2"/>
          <p:cNvSpPr>
            <a:spLocks noGrp="1"/>
          </p:cNvSpPr>
          <p:nvPr>
            <p:ph type="subTitle" idx="1"/>
          </p:nvPr>
        </p:nvSpPr>
        <p:spPr>
          <a:xfrm>
            <a:off x="571502" y="428627"/>
            <a:ext cx="7858125" cy="5929313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altLang="en-US" sz="3500" dirty="0">
                <a:solidFill>
                  <a:schemeClr val="tx1"/>
                </a:solidFill>
                <a:cs typeface="B Nazanin" panose="00000400000000000000" pitchFamily="2" charset="-78"/>
              </a:rPr>
              <a:t>مرد 45 ساله ديابتي که با مصرف 80 ميلي گرم گلي‌کلازید دو بار در روز داراي قند خون ناشتا 115 و قند  دو ساعت 130 ميلي گرم در دسي ليتر و</a:t>
            </a:r>
            <a:r>
              <a:rPr lang="en-US" altLang="en-US" sz="3500" dirty="0">
                <a:solidFill>
                  <a:schemeClr val="tx1"/>
                </a:solidFill>
                <a:cs typeface="B Nazanin" panose="00000400000000000000" pitchFamily="2" charset="-78"/>
              </a:rPr>
              <a:t> HbA1c</a:t>
            </a:r>
            <a:r>
              <a:rPr lang="fa-IR" altLang="en-US" sz="3500" dirty="0">
                <a:solidFill>
                  <a:schemeClr val="tx1"/>
                </a:solidFill>
                <a:cs typeface="B Nazanin" panose="00000400000000000000" pitchFamily="2" charset="-78"/>
              </a:rPr>
              <a:t>6% مي‌باشد. قد 170 سانتي متر و وزن 65 كيلوگرم است. بيمار مايل است در ماه رمضان روزه بگيرد. توصيه هاي شما كدام است؟</a:t>
            </a:r>
            <a:endParaRPr lang="en-US" altLang="en-US" sz="35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32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609600"/>
            <a:ext cx="7772400" cy="46037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" y="1447800"/>
            <a:ext cx="8243918" cy="48530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importance of fasting in Ramadan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summarize effects of fasting in diabetics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discuss management of diabetes during Ramadan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understand changes of treatment regimen in Ramadan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illustrate tips for elderly individuals during fasting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discuss major points of diabetes care in Ramadan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17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2" y="428627"/>
            <a:ext cx="7858125" cy="5929313"/>
          </a:xfrm>
        </p:spPr>
        <p:txBody>
          <a:bodyPr>
            <a:normAutofit/>
          </a:bodyPr>
          <a:lstStyle/>
          <a:p>
            <a:pPr algn="just" rtl="1" eaLnBrk="1" hangingPunct="1">
              <a:lnSpc>
                <a:spcPct val="150000"/>
              </a:lnSpc>
              <a:defRPr/>
            </a:pPr>
            <a:r>
              <a:rPr lang="fa-IR" sz="3500" dirty="0">
                <a:solidFill>
                  <a:schemeClr val="tx1"/>
                </a:solidFill>
                <a:cs typeface="B Nazanin" panose="00000400000000000000" pitchFamily="2" charset="-78"/>
              </a:rPr>
              <a:t>خانم 17 ساله مبتلا به ديابت نوع 1 روزانه 34 واحد گلارژین و 36 </a:t>
            </a:r>
            <a:r>
              <a:rPr lang="fa-IR" sz="3500">
                <a:solidFill>
                  <a:schemeClr val="tx1"/>
                </a:solidFill>
                <a:cs typeface="B Nazanin" panose="00000400000000000000" pitchFamily="2" charset="-78"/>
              </a:rPr>
              <a:t>واحد نووراپید </a:t>
            </a:r>
            <a:r>
              <a:rPr lang="fa-IR" sz="3500" dirty="0">
                <a:solidFill>
                  <a:schemeClr val="tx1"/>
                </a:solidFill>
                <a:cs typeface="B Nazanin" panose="00000400000000000000" pitchFamily="2" charset="-78"/>
              </a:rPr>
              <a:t>مصرف مي كند. با گلوكومتر </a:t>
            </a:r>
            <a:r>
              <a:rPr lang="en-US" sz="3500" dirty="0">
                <a:solidFill>
                  <a:schemeClr val="tx1"/>
                </a:solidFill>
                <a:cs typeface="B Nazanin" panose="00000400000000000000" pitchFamily="2" charset="-78"/>
              </a:rPr>
              <a:t>FBS</a:t>
            </a:r>
            <a:r>
              <a:rPr lang="fa-IR" sz="3500" dirty="0">
                <a:solidFill>
                  <a:schemeClr val="tx1"/>
                </a:solidFill>
                <a:cs typeface="B Nazanin" panose="00000400000000000000" pitchFamily="2" charset="-78"/>
              </a:rPr>
              <a:t> بين 140-180 و قند دو ساعت بين 180 تا 220 ميلي گرم در دسي ليتر است و </a:t>
            </a:r>
            <a:r>
              <a:rPr lang="en-US" sz="3500" dirty="0">
                <a:solidFill>
                  <a:schemeClr val="tx1"/>
                </a:solidFill>
                <a:cs typeface="B Nazanin" panose="00000400000000000000" pitchFamily="2" charset="-78"/>
              </a:rPr>
              <a:t>HbA1c</a:t>
            </a:r>
            <a:r>
              <a:rPr lang="fa-IR" sz="3500" dirty="0">
                <a:solidFill>
                  <a:schemeClr val="tx1"/>
                </a:solidFill>
                <a:cs typeface="B Nazanin" panose="00000400000000000000" pitchFamily="2" charset="-78"/>
              </a:rPr>
              <a:t> 7/8% مي باشد. بيمار به هيچ وجه مايل نيست كه در ماه رمضان روزه نگيرد. چه توصيه هايي براي كنترل ديابت بيمار در طول ماه رمضان داريد؟</a:t>
            </a:r>
            <a:endParaRPr lang="en-US" sz="35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219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Albertus Extra Bold" pitchFamily="34" charset="0"/>
              </a:rPr>
              <a:t>Site and mode of action of the most commonly used </a:t>
            </a:r>
            <a:r>
              <a:rPr lang="en-US" sz="1800" dirty="0" err="1">
                <a:solidFill>
                  <a:srgbClr val="C00000"/>
                </a:solidFill>
                <a:latin typeface="Albertus Extra Bold" pitchFamily="34" charset="0"/>
              </a:rPr>
              <a:t>antidiabetic</a:t>
            </a:r>
            <a:r>
              <a:rPr lang="en-US" sz="1800" dirty="0">
                <a:solidFill>
                  <a:srgbClr val="C00000"/>
                </a:solidFill>
                <a:latin typeface="Albertus Extra Bold" pitchFamily="34" charset="0"/>
              </a:rPr>
              <a:t> pharmacological agents, classified by their hypoglycemic risk potential and weight gain/loss characteristics</a:t>
            </a:r>
          </a:p>
        </p:txBody>
      </p:sp>
      <p:pic>
        <p:nvPicPr>
          <p:cNvPr id="32772" name="Content Placeholder 3" descr="An external file that holds a picture, illustration, etc.&#10;Object name is dmso-5-109f5.jpg Object name is dmso-5-109f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371600"/>
            <a:ext cx="8077200" cy="4800600"/>
          </a:xfrm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20688" y="6248400"/>
            <a:ext cx="4608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Almaatouq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MA. Diabetes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2012; 5: 109</a:t>
            </a:r>
          </a:p>
        </p:txBody>
      </p:sp>
    </p:spTree>
    <p:extLst>
      <p:ext uri="{BB962C8B-B14F-4D97-AF65-F5344CB8AC3E}">
        <p14:creationId xmlns:p14="http://schemas.microsoft.com/office/powerpoint/2010/main" val="1506657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534400" cy="958850"/>
          </a:xfrm>
        </p:spPr>
        <p:txBody>
          <a:bodyPr/>
          <a:lstStyle/>
          <a:p>
            <a:pPr rtl="1" eaLnBrk="1" hangingPunct="1"/>
            <a:r>
              <a:rPr lang="fa-IR" sz="3000" dirty="0">
                <a:solidFill>
                  <a:srgbClr val="C00000"/>
                </a:solidFill>
                <a:latin typeface="Albertus Extra Bold" pitchFamily="34" charset="0"/>
                <a:cs typeface="B Titr" pitchFamily="2" charset="-78"/>
              </a:rPr>
              <a:t>توصيه هاي مراقبتي در بيماران ديابتي نوع 2 هنگام روزه داري </a:t>
            </a:r>
            <a:endParaRPr lang="en-US" sz="3000" dirty="0">
              <a:solidFill>
                <a:srgbClr val="C00000"/>
              </a:solidFill>
              <a:latin typeface="Albertus Extra Bold" pitchFamily="34" charset="0"/>
              <a:cs typeface="B Titr" pitchFamily="2" charset="-78"/>
            </a:endParaRPr>
          </a:p>
        </p:txBody>
      </p:sp>
      <p:graphicFrame>
        <p:nvGraphicFramePr>
          <p:cNvPr id="123952" name="Group 48"/>
          <p:cNvGraphicFramePr>
            <a:graphicFrameLocks noGrp="1"/>
          </p:cNvGraphicFramePr>
          <p:nvPr>
            <p:ph type="subTitle" idx="1"/>
            <p:extLst>
              <p:ext uri="{D42A27DB-BD31-4B8C-83A1-F6EECF244321}">
                <p14:modId xmlns:p14="http://schemas.microsoft.com/office/powerpoint/2010/main" val="1562360857"/>
              </p:ext>
            </p:extLst>
          </p:nvPr>
        </p:nvGraphicFramePr>
        <p:xfrm>
          <a:off x="234950" y="1752600"/>
          <a:ext cx="8604250" cy="4114802"/>
        </p:xfrm>
        <a:graphic>
          <a:graphicData uri="http://schemas.openxmlformats.org/drawingml/2006/table">
            <a:tbl>
              <a:tblPr/>
              <a:tblGrid>
                <a:gridCol w="464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40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هنگام روزه داري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درمان قبل از رمضان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20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مايعات كافي؛ تنظيم زمان و شدت فعاليت بدني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رژيم و فعاليت بدني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داروهاي خوراكي كاهنده قند خون: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20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متفورمين 1000 ميليگرم افطار 500 ميليگرم سحر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متفورمين 500 ميليگرم سه بار در روز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دوز هنگام افطار مصرف شود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سولفانيل اوره يك بار در روز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20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دوز كامل افطار، نصف دوز سحر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سولفانيل اوره دو بار در روز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2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بدون تغيير، دوز هنگام افطار و سحر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B Mitra" pitchFamily="2" charset="-78"/>
                        </a:rPr>
                        <a:t>گليتازون دو بار در روز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B Mitra" pitchFamily="2" charset="-7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0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" y="236538"/>
            <a:ext cx="8743949" cy="83026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Sodium-glucose </a:t>
            </a:r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cotransporter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(SGLT2) inhibitors</a:t>
            </a:r>
            <a:b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fasting during Ramadan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505" y="1162050"/>
            <a:ext cx="8358188" cy="501491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of hypoglycemia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increased when SGLT2 inhibitors are used in combination therapy.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taking SGLT2 inhibitors in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 with insulin and/or sulfonylureas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their insulin and/or sulfonylurea doses should be adjusted and being closely monitored for hypoglycemia.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taking SGLT2 inhibitors may be at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risk of dehydration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should be advised to consume adequate fluids during the fast-breaking hours.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63" y="6272213"/>
            <a:ext cx="574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Nakhleh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et al. Clinical Med Insights: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 Diabetes 2024; 17: 1-5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8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668337"/>
            <a:ext cx="8743949" cy="863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DPP4-inhibitors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1" y="1685925"/>
            <a:ext cx="8029575" cy="400050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Effective, safe, and well-tolerated treatment in patients with T2DM fasting during Ramadan.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incidence of hypoglycemia across studies.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glycemic and weight control.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used with metformin during Ramadan.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763" y="6272213"/>
            <a:ext cx="574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Ahmad M et al. J Diabetes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Disorders 2022; 21: 1991-2004</a:t>
            </a:r>
          </a:p>
        </p:txBody>
      </p:sp>
    </p:spTree>
    <p:extLst>
      <p:ext uri="{BB962C8B-B14F-4D97-AF65-F5344CB8AC3E}">
        <p14:creationId xmlns:p14="http://schemas.microsoft.com/office/powerpoint/2010/main" val="2493225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0815"/>
            <a:ext cx="7886700" cy="420685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summary of the safety and efficacy of the new drugs/technology and surgery during the month of Ramadan. The number in the parenthesis is reference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806745"/>
              </p:ext>
            </p:extLst>
          </p:nvPr>
        </p:nvGraphicFramePr>
        <p:xfrm>
          <a:off x="400051" y="700086"/>
          <a:ext cx="8386764" cy="5561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2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7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101">
                <a:tc>
                  <a:txBody>
                    <a:bodyPr/>
                    <a:lstStyle/>
                    <a:p>
                      <a:r>
                        <a:rPr lang="en-US" sz="1300" b="1" u="none" strike="noStrike" kern="1200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Medicine/procedure</a:t>
                      </a:r>
                      <a:endParaRPr lang="en-US" sz="13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effect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866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GLP-1 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Tirzepatide</a:t>
                      </a:r>
                      <a:endParaRPr lang="en-US" sz="13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3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Liragluatide</a:t>
                      </a:r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Lixisenatide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and effective during Ramadan. these drugs are a preferred option for fasting patients with weight problems or high risk for cardiovascular Disease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084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DPP4 inhibition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Vildagliptin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u="none" strike="noStrike" kern="1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vildagliptin</a:t>
                      </a:r>
                      <a:r>
                        <a:rPr lang="en-US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 shown to be an effective, safe, and well-tolerated treatment in patients with T2DM fasting during Ramadan, with a consistently low incidence of hypoglycemia across studies, accompanied by good glycemic and weight control. Can be used with metformin during Ramadan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SGLT2 inhibition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Dapagliflozin</a:t>
                      </a:r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Canagliflozin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 to use in Ramadan less risk of hypoglycemia in comparison with SU. High risk of hypoglycemia if combined with insulin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461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Insulin glargine-300</a:t>
                      </a:r>
                      <a:r>
                        <a:rPr lang="en-US" sz="13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insulin </a:t>
                      </a:r>
                      <a:r>
                        <a:rPr lang="en-US" sz="13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degludec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are associated with low risk of severe/symptomatic hypoglycemia and improved glycemic control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461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 in delivery of insulin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Insulin pump and</a:t>
                      </a:r>
                      <a:r>
                        <a:rPr lang="en-US" sz="13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automated insulin dosing system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Both are safe and effective in Ramadan 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461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Flash glucose monitoring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Free style </a:t>
                      </a:r>
                      <a:r>
                        <a:rPr lang="en-US" sz="13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Libre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in monitoring glycemic control advice</a:t>
                      </a:r>
                      <a:endParaRPr lang="fa-IR" sz="1300" b="1" u="none" strike="noStrike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fa-IR" sz="1300" b="1" u="none" strike="noStrike" kern="12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approval  to fast from the bariatric dietician, physician,</a:t>
                      </a:r>
                      <a:r>
                        <a:rPr lang="fa-IR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surgeon before the beginning of the month of Ramadan is needed</a:t>
                      </a:r>
                      <a:endParaRPr 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813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Bariatric</a:t>
                      </a:r>
                      <a:r>
                        <a:rPr lang="en-US" sz="1300" b="1" baseline="0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surgery</a:t>
                      </a:r>
                      <a:endParaRPr lang="en-US" sz="13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Gastric bypass surgery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429125" y="1128713"/>
            <a:ext cx="2743200" cy="27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57731" y="1899967"/>
            <a:ext cx="1052424" cy="268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286500" y="3276167"/>
            <a:ext cx="1866900" cy="3112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29138" y="5178256"/>
            <a:ext cx="1757362" cy="31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542901"/>
            <a:ext cx="5743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Ahmad M et al. J Diabetes &amp;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Disorders 2022; 21: 1991-2004</a:t>
            </a:r>
          </a:p>
        </p:txBody>
      </p:sp>
      <p:sp>
        <p:nvSpPr>
          <p:cNvPr id="10" name="Oval 9"/>
          <p:cNvSpPr/>
          <p:nvPr/>
        </p:nvSpPr>
        <p:spPr>
          <a:xfrm>
            <a:off x="5229225" y="4641550"/>
            <a:ext cx="1306722" cy="287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rtl="1"/>
            <a:r>
              <a:rPr lang="fa-IR" sz="2800" dirty="0">
                <a:solidFill>
                  <a:srgbClr val="C00000"/>
                </a:solidFill>
                <a:cs typeface="B Titr" pitchFamily="2" charset="-78"/>
              </a:rPr>
              <a:t>تغییرات دوز انسولین </a:t>
            </a:r>
            <a:r>
              <a:rPr lang="en-US" sz="2800" b="1" dirty="0">
                <a:solidFill>
                  <a:srgbClr val="C00000"/>
                </a:solidFill>
                <a:cs typeface="B Titr" pitchFamily="2" charset="-78"/>
              </a:rPr>
              <a:t>NPH</a:t>
            </a:r>
            <a:r>
              <a:rPr lang="fa-IR" sz="2800" b="1" dirty="0">
                <a:solidFill>
                  <a:srgbClr val="C00000"/>
                </a:solidFill>
                <a:cs typeface="B Titr" pitchFamily="2" charset="-78"/>
              </a:rPr>
              <a:t> و </a:t>
            </a:r>
            <a:r>
              <a:rPr lang="en-US" sz="2800" b="1" dirty="0">
                <a:solidFill>
                  <a:srgbClr val="C00000"/>
                </a:solidFill>
                <a:cs typeface="B Titr" pitchFamily="2" charset="-78"/>
              </a:rPr>
              <a:t>Regular</a:t>
            </a:r>
            <a:r>
              <a:rPr lang="fa-IR" sz="2800" dirty="0">
                <a:solidFill>
                  <a:srgbClr val="C00000"/>
                </a:solidFill>
                <a:cs typeface="B Titr" pitchFamily="2" charset="-78"/>
              </a:rPr>
              <a:t> در ماه رمضان</a:t>
            </a:r>
            <a:endParaRPr lang="en-US" sz="2800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4588"/>
          <a:ext cx="8382000" cy="4799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8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در طول ماه رمضان</a:t>
                      </a:r>
                      <a:endParaRPr lang="en-US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قبل از ماه رمضان</a:t>
                      </a:r>
                      <a:endParaRPr lang="en-US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9801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a-IR" sz="2300" b="1" dirty="0">
                        <a:latin typeface="Times New Roman"/>
                        <a:ea typeface="Calibri"/>
                        <a:cs typeface="B Mitra" pitchFamily="2" charset="-78"/>
                      </a:endParaRP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a-IR" sz="2300" b="1" dirty="0">
                        <a:latin typeface="Times New Roman"/>
                        <a:ea typeface="Calibri"/>
                        <a:cs typeface="B Mitra" pitchFamily="2" charset="-78"/>
                      </a:endParaRP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23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دوز صبحگاهی بدن تغییر در وعده افطار</a:t>
                      </a: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a-IR" sz="23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50 درصد دوز شامگاهی در وعده سحر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300" b="1" dirty="0">
                        <a:latin typeface="Times New Roman"/>
                        <a:ea typeface="Calibri"/>
                        <a:cs typeface="B Mitra" pitchFamily="2" charset="-78"/>
                      </a:endParaRP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انسولین </a:t>
                      </a:r>
                      <a:r>
                        <a:rPr lang="en-US" sz="23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NPH</a:t>
                      </a:r>
                      <a:endParaRPr lang="en-US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800100" marR="0" lvl="1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a-IR" sz="23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دو بار در روز </a:t>
                      </a:r>
                      <a:endParaRPr lang="en-US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560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a-IR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fa-IR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fa-IR" sz="2300" b="1" dirty="0">
                          <a:latin typeface="Calibri"/>
                          <a:ea typeface="Calibri"/>
                          <a:cs typeface="B Mitra" pitchFamily="2" charset="-78"/>
                        </a:rPr>
                        <a:t>دوز کامل شبانگاهی قبل از افطار</a:t>
                      </a: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fa-IR" sz="2300" b="1" dirty="0">
                          <a:latin typeface="Calibri"/>
                          <a:ea typeface="Calibri"/>
                          <a:cs typeface="B Mitra" pitchFamily="2" charset="-78"/>
                        </a:rPr>
                        <a:t>25 تا 50 درصد دوز صبحگاهی قبل از سحر</a:t>
                      </a:r>
                      <a:endParaRPr lang="en-US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2300" b="1" dirty="0">
                        <a:latin typeface="Times New Roman"/>
                        <a:ea typeface="Calibri"/>
                        <a:cs typeface="B Mitra" pitchFamily="2" charset="-78"/>
                      </a:endParaRPr>
                    </a:p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انسولین </a:t>
                      </a:r>
                      <a:r>
                        <a:rPr lang="en-US" sz="23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Regular</a:t>
                      </a:r>
                      <a:endParaRPr lang="en-US" sz="23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B Mitra" pitchFamily="2" charset="-78"/>
                      </a:endParaRPr>
                    </a:p>
                    <a:p>
                      <a:pPr marL="800100" marR="0" lvl="1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fa-IR" sz="23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 دو بار در روز </a:t>
                      </a:r>
                      <a:endParaRPr lang="en-US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0" name="TextBox 4"/>
          <p:cNvSpPr txBox="1">
            <a:spLocks noChangeArrowheads="1"/>
          </p:cNvSpPr>
          <p:nvPr/>
        </p:nvSpPr>
        <p:spPr bwMode="auto">
          <a:xfrm>
            <a:off x="1447800" y="6324600"/>
            <a:ext cx="723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400">
                <a:cs typeface="B Mitra" pitchFamily="2" charset="-78"/>
              </a:rPr>
              <a:t>عزیزی ف، خوش نیت نیکو م، دلشاد ح. کتاب جامع روزه داری و سلامت. نشر دانشگاه علوم پزشکی و خدمات درمانی شهید بهشتی، 1398</a:t>
            </a:r>
            <a:endParaRPr lang="en-US" sz="140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147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ctr" rtl="1"/>
            <a:r>
              <a:rPr lang="fa-IR" sz="2800" dirty="0">
                <a:solidFill>
                  <a:srgbClr val="C00000"/>
                </a:solidFill>
                <a:cs typeface="B Titr" pitchFamily="2" charset="-78"/>
              </a:rPr>
              <a:t>تغییرات دوز انسولین از پیش مخلوط شده در ماه رمضان</a:t>
            </a:r>
            <a:endParaRPr lang="en-US" sz="2800" dirty="0">
              <a:solidFill>
                <a:srgbClr val="C0000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382000" cy="50292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4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در طول ماه رمضان</a:t>
                      </a:r>
                      <a:endParaRPr lang="en-US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3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قبل از ماه رمضان</a:t>
                      </a:r>
                      <a:endParaRPr lang="en-US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38">
                <a:tc gridSpan="2"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انسولین </a:t>
                      </a: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Novomix-30</a:t>
                      </a:r>
                      <a:r>
                        <a:rPr lang="fa-IR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یا </a:t>
                      </a:r>
                      <a:r>
                        <a:rPr lang="en-US" sz="20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Lansulin</a:t>
                      </a:r>
                      <a:r>
                        <a:rPr lang="en-US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70/30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898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دوز کامل </a:t>
                      </a:r>
                      <a:r>
                        <a:rPr lang="fa-IR" sz="2000" b="1" baseline="0" dirty="0">
                          <a:latin typeface="Times New Roman"/>
                          <a:ea typeface="Calibri"/>
                          <a:cs typeface="B Mitra" pitchFamily="2" charset="-78"/>
                        </a:rPr>
                        <a:t>در وعده افطار</a:t>
                      </a:r>
                      <a:endParaRPr lang="en-US" sz="20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یک بار در روز </a:t>
                      </a:r>
                      <a:endParaRPr lang="en-US" sz="20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083">
                <a:tc>
                  <a:txBody>
                    <a:bodyPr/>
                    <a:lstStyle/>
                    <a:p>
                      <a:pPr lvl="0" algn="r" rtl="1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دوز کامل شبانگاهی قبل از وعده افطار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Mitra" pitchFamily="2" charset="-78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25 تا 50 درصد دوز صبحگاهی در وعده سحر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fa-IR" sz="2000" b="1" dirty="0">
                          <a:latin typeface="Times New Roman"/>
                          <a:ea typeface="Calibri"/>
                          <a:cs typeface="B Mitra" pitchFamily="2" charset="-78"/>
                        </a:rPr>
                        <a:t>دو بار در روز </a:t>
                      </a:r>
                      <a:endParaRPr lang="en-US" sz="2000" b="1" dirty="0">
                        <a:latin typeface="+mn-lt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344">
                <a:tc>
                  <a:txBody>
                    <a:bodyPr/>
                    <a:lstStyle/>
                    <a:p>
                      <a:pPr lvl="0" algn="r" rtl="1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حذف دوز قبل از نهار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Mitra" pitchFamily="2" charset="-78"/>
                      </a:endParaRPr>
                    </a:p>
                    <a:p>
                      <a:pPr lvl="0" algn="r" rtl="1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دوز کامل شبانگاهی قبل از وعده افطار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Mitra" pitchFamily="2" charset="-78"/>
                      </a:endParaRPr>
                    </a:p>
                    <a:p>
                      <a:pPr algn="r" rtl="1">
                        <a:lnSpc>
                          <a:spcPct val="150000"/>
                        </a:lnSpc>
                        <a:buFont typeface="Courier New" pitchFamily="49" charset="0"/>
                        <a:buChar char="o"/>
                      </a:pPr>
                      <a:r>
                        <a:rPr lang="fa-IR" sz="2000" b="1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B Mitra" pitchFamily="2" charset="-78"/>
                        </a:rPr>
                        <a:t>25 تا 50 درصد دوز صبحگاهی در وعده سحر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v"/>
                      </a:pPr>
                      <a:r>
                        <a:rPr lang="fa-IR" sz="2000" b="1" dirty="0">
                          <a:latin typeface="Calibri"/>
                          <a:ea typeface="Calibri"/>
                          <a:cs typeface="B Mitra" pitchFamily="2" charset="-78"/>
                        </a:rPr>
                        <a:t>سه بار در روز</a:t>
                      </a:r>
                      <a:endParaRPr lang="en-US" sz="2000" b="1" dirty="0">
                        <a:latin typeface="Calibri"/>
                        <a:ea typeface="Calibri"/>
                        <a:cs typeface="B Mitra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59" name="TextBox 4"/>
          <p:cNvSpPr txBox="1">
            <a:spLocks noChangeArrowheads="1"/>
          </p:cNvSpPr>
          <p:nvPr/>
        </p:nvSpPr>
        <p:spPr bwMode="auto">
          <a:xfrm>
            <a:off x="1447800" y="6324600"/>
            <a:ext cx="723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400">
                <a:cs typeface="B Mitra" pitchFamily="2" charset="-78"/>
              </a:rPr>
              <a:t>عزیزی ف، خوش نیت نیکو م، دلشاد ح. کتاب جامع روزه داری و سلامت. نشر دانشگاه علوم پزشکی و خدمات درمانی شهید بهشتی، 1398</a:t>
            </a:r>
            <a:endParaRPr lang="en-US" sz="140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047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changes of treatment regimen in </a:t>
            </a:r>
            <a:br>
              <a:rPr lang="fa-I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on insulin therapy who fast during Ramadan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542395"/>
              </p:ext>
            </p:extLst>
          </p:nvPr>
        </p:nvGraphicFramePr>
        <p:xfrm>
          <a:off x="685800" y="1280160"/>
          <a:ext cx="800100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517"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Before Ramadan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baseline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During Ramadan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2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Patients on insulin </a:t>
                      </a:r>
                      <a:r>
                        <a:rPr lang="en-US" sz="23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glargin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rapid acting insulin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Reduce total insulin dose 70% 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60% as </a:t>
                      </a:r>
                      <a:r>
                        <a:rPr lang="en-US" sz="23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glargin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40% as rapid-acting</a:t>
                      </a:r>
                    </a:p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Before </a:t>
                      </a:r>
                      <a:r>
                        <a:rPr lang="en-US" sz="23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Iftar</a:t>
                      </a:r>
                      <a:r>
                        <a:rPr lang="en-US" sz="2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lang="en-US" sz="23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Sahur</a:t>
                      </a:r>
                      <a:endParaRPr lang="en-US" sz="2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899" name="TextBox 3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029200"/>
            <a:ext cx="8001000" cy="157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Nazanin" panose="00000400000000000000" pitchFamily="2" charset="-78"/>
              </a:rPr>
              <a:t>مثال: بیماری 30 واحد گلاژرین و 70 واحد نووراپید مصرف می کند. در ماه رمضان مجـموعا 70 واحد انسولین نیاز دارد که 42 واحد آن به صورت گلارژین و 19 واحد نووراپید در دو نوبت قبل از افطار و سحر دریافت می نماید.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76839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953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for prevention of </a:t>
            </a:r>
            <a:b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hypoglycaemia during Ramadan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543800" cy="37512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Blood glucose monitoring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Record blood glucose to determine pattern of hypoglycaemia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Medication adjustment (1-2 month before)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Avoid skipping </a:t>
            </a:r>
            <a:r>
              <a:rPr lang="en-GB" sz="2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Sahur</a:t>
            </a:r>
            <a:r>
              <a:rPr lang="en-GB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meals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Avoid strenuous physical activity during fasting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2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Breaking fast if there is hypoglycaemia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GB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en-GB" sz="2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1D3CC7-D6B8-5F7B-3F05-B33AA11A4BF1}"/>
              </a:ext>
            </a:extLst>
          </p:cNvPr>
          <p:cNvSpPr txBox="1"/>
          <p:nvPr/>
        </p:nvSpPr>
        <p:spPr>
          <a:xfrm>
            <a:off x="685800" y="5697538"/>
            <a:ext cx="800100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200" b="1" dirty="0">
                <a:cs typeface="B Nazanin" panose="00000400000000000000" pitchFamily="2" charset="-78"/>
              </a:rPr>
              <a:t>آموزش صحیح و اجرای این توصیه ها به ویژه در هفته اول روزه داری ضروری است.</a:t>
            </a:r>
            <a:endParaRPr lang="en-US" sz="2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433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610600" cy="841375"/>
          </a:xfrm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growing problem of diabetes in countries with</a:t>
            </a:r>
            <a:b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majority Muslim population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397823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Diabetes and Ramadan; Practical Guidelines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391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8862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266700" y="22860"/>
            <a:ext cx="8686800" cy="6629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to break the fast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81000" y="6558141"/>
            <a:ext cx="480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IDF, Diabetes and Ramadan: Practical Guidelines, April 2016</a:t>
            </a:r>
          </a:p>
        </p:txBody>
      </p:sp>
    </p:spTree>
    <p:extLst>
      <p:ext uri="{BB962C8B-B14F-4D97-AF65-F5344CB8AC3E}">
        <p14:creationId xmlns:p14="http://schemas.microsoft.com/office/powerpoint/2010/main" val="3462835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 timings </a:t>
            </a: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check</a:t>
            </a:r>
            <a:b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glucose levels during Ramadan fasting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477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28600" y="6405562"/>
            <a:ext cx="4800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IDF, Diabetes and Ramadan: Practical Guidelines, April 2016</a:t>
            </a: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352800" y="6477000"/>
            <a:ext cx="5791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6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8" y="193675"/>
            <a:ext cx="8558212" cy="5064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/>
              </a:rPr>
              <a:t>Treatment with a sulfonylurea, a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/>
              </a:rPr>
              <a:t>glinide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/>
              </a:rPr>
              <a:t>, or insulin and greater absolute endogenous insulin deficiency increase the risk of hypoglycemia</a:t>
            </a:r>
            <a:endParaRPr lang="en-US" sz="2100" b="1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185738" y="6443663"/>
            <a:ext cx="2771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200" b="0" dirty="0" err="1">
                <a:cs typeface="Times New Roman" panose="02020603050405020304" pitchFamily="18" charset="0"/>
              </a:rPr>
              <a:t>Cryer</a:t>
            </a:r>
            <a:r>
              <a:rPr lang="en-US" altLang="en-US" sz="1200" b="0" dirty="0">
                <a:cs typeface="Times New Roman" panose="02020603050405020304" pitchFamily="18" charset="0"/>
              </a:rPr>
              <a:t> PE. Diabetes 2014; 63: 2188</a:t>
            </a:r>
          </a:p>
        </p:txBody>
      </p:sp>
      <p:pic>
        <p:nvPicPr>
          <p:cNvPr id="48132" name="New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63638"/>
            <a:ext cx="6586537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8133" name="TextBox 2"/>
          <p:cNvSpPr txBox="1">
            <a:spLocks noChangeArrowheads="1"/>
          </p:cNvSpPr>
          <p:nvPr/>
        </p:nvSpPr>
        <p:spPr bwMode="auto">
          <a:xfrm>
            <a:off x="228600" y="6086475"/>
            <a:ext cx="8543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Concept of A1C goals linked to the risk of iatrogenic hypoglycemia in diabetes based on drug therapy and diabetes status.</a:t>
            </a:r>
            <a:endParaRPr lang="en-US" altLang="en-US" sz="1200" b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7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342900" indent="-342900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a-IR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سـطح یـک: </a:t>
            </a:r>
          </a:p>
          <a:p>
            <a:pPr algn="just" rtl="1">
              <a:lnSpc>
                <a:spcPct val="170000"/>
              </a:lnSpc>
            </a:pPr>
            <a:r>
              <a:rPr lang="fa-IR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قندخون برابر یا بیشتر از 54 و کمتر از 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mg\dl</a:t>
            </a:r>
            <a:r>
              <a:rPr lang="fa-IR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70</a:t>
            </a:r>
          </a:p>
          <a:p>
            <a:pPr marL="342900" indent="-342900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a-IR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سـطح دو: </a:t>
            </a:r>
          </a:p>
          <a:p>
            <a:pPr algn="just" rtl="1">
              <a:lnSpc>
                <a:spcPct val="170000"/>
              </a:lnSpc>
            </a:pPr>
            <a:r>
              <a:rPr lang="fa-IR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گلوکز پلاسما قندخون کمتر از </a:t>
            </a: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mg/dl</a:t>
            </a:r>
            <a:r>
              <a:rPr lang="fa-IR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54</a:t>
            </a:r>
          </a:p>
          <a:p>
            <a:pPr marL="342900" indent="-342900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a-IR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سـطح سه: </a:t>
            </a:r>
          </a:p>
          <a:p>
            <a:pPr algn="just" rtl="1">
              <a:lnSpc>
                <a:spcPct val="170000"/>
              </a:lnSpc>
            </a:pPr>
            <a:r>
              <a:rPr lang="fa-IR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حادثه جدی که با کاهش هوشیاری یا شرایط بدنی که نیاز به کمک دیگران می باشد؛ همراه است.</a:t>
            </a:r>
          </a:p>
          <a:p>
            <a:pPr marL="342900" indent="-342900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fa-IR" altLang="en-US" sz="30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altLang="en-US" sz="30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9560"/>
            <a:ext cx="7391400" cy="533400"/>
          </a:xfrm>
          <a:prstGeom prst="rect">
            <a:avLst/>
          </a:prstGeom>
        </p:spPr>
        <p:txBody>
          <a:bodyPr/>
          <a:lstStyle/>
          <a:p>
            <a:pPr algn="ctr" rtl="1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altLang="pl-PL" sz="3000" dirty="0">
                <a:solidFill>
                  <a:srgbClr val="C00000"/>
                </a:solidFill>
                <a:ea typeface="+mj-ea"/>
                <a:cs typeface="B Titr" pitchFamily="2" charset="-78"/>
              </a:rPr>
              <a:t>هیپوگلیسمی</a:t>
            </a:r>
            <a:endParaRPr lang="en-US" altLang="pl-PL" sz="3000" dirty="0">
              <a:solidFill>
                <a:srgbClr val="C00000"/>
              </a:solidFill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5488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763000" cy="5943600"/>
          </a:xfrm>
        </p:spPr>
        <p:txBody>
          <a:bodyPr>
            <a:normAutofit/>
          </a:bodyPr>
          <a:lstStyle/>
          <a:p>
            <a:pPr marL="285750" indent="-285750" algn="just" rt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در بیمار هوشیار:</a:t>
            </a:r>
          </a:p>
          <a:p>
            <a:pPr lvl="1" algn="just" rtl="1">
              <a:lnSpc>
                <a:spcPct val="170000"/>
              </a:lnSpc>
            </a:pP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15-20 گرم گلوکز خوراکی (3 عدد خرما، نصف لیوان آب میوه طبیعی، 5 عدد قند در آب)</a:t>
            </a:r>
          </a:p>
          <a:p>
            <a:pPr lvl="1" algn="just" rtl="1">
              <a:lnSpc>
                <a:spcPct val="170000"/>
              </a:lnSpc>
            </a:pP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15 دقیقه بعد اگر هایپوگلیسمی ادامه داشت؛ درمان تکرار می گردد.</a:t>
            </a:r>
          </a:p>
          <a:p>
            <a:pPr marL="285750" indent="-285750" algn="just" rt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alt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در بیماری که هوشیار نیست یا بیماری که قادر به خوردن نیست:</a:t>
            </a:r>
          </a:p>
          <a:p>
            <a:pPr marL="742950" lvl="1" indent="-285750" algn="just" rtl="1">
              <a:lnSpc>
                <a:spcPct val="170000"/>
              </a:lnSpc>
              <a:buFontTx/>
              <a:buChar char="-"/>
            </a:pPr>
            <a:r>
              <a:rPr lang="fa-IR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در بیماران با کمبود شدید انسولین؛</a:t>
            </a: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بیماران دیابت نوع 1 و نوع 2 که تحت درمان تزریقات مکرر انسولین هستند:</a:t>
            </a:r>
          </a:p>
          <a:p>
            <a:pPr lvl="1" algn="just" rtl="1">
              <a:lnSpc>
                <a:spcPct val="170000"/>
              </a:lnSpc>
            </a:pP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1 میلی گرم (وریدی یا عضلانی یا زیرجلدی) </a:t>
            </a:r>
            <a:r>
              <a:rPr lang="fa-IR" alt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گلوکاگون</a:t>
            </a: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تزریق کنید. در صورت نیاز 15 دقیقه بعد درمان را تکرار کنید.</a:t>
            </a:r>
          </a:p>
          <a:p>
            <a:pPr lvl="1" algn="just" rtl="1">
              <a:lnSpc>
                <a:spcPct val="170000"/>
              </a:lnSpc>
            </a:pP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در صورت عدم دسترسی یا عدم پاسخ به گلوکاگون، تزریق وریدی گلوکز (2 ویال دکستروز 50% برابر با 50 گرم محلول دکستروز) ضروری است.</a:t>
            </a:r>
          </a:p>
          <a:p>
            <a:pPr marL="742950" lvl="1" indent="-285750" algn="just" rtl="1">
              <a:lnSpc>
                <a:spcPct val="170000"/>
              </a:lnSpc>
              <a:buFontTx/>
              <a:buChar char="-"/>
            </a:pPr>
            <a:r>
              <a:rPr lang="fa-IR" alt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در بیماران با کمبود نسبی انسولین؛</a:t>
            </a: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بیماران دیابت نوع 2 که تحت درمان خوراکی هستند:</a:t>
            </a: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lvl="1" algn="just" rtl="1">
              <a:lnSpc>
                <a:spcPct val="170000"/>
              </a:lnSpc>
            </a:pPr>
            <a:r>
              <a:rPr lang="fa-IR" altLang="en-US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تزریق وریدی گلوکز</a:t>
            </a: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(2 ویال دکستروز 50 درصد برابر با 50 گرم محلول دکستروز) ضروری است.</a:t>
            </a:r>
          </a:p>
          <a:p>
            <a:pPr marL="742950" lvl="1" indent="-285750" algn="just" rtl="1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fa-IR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پس از هوشیاری بیمار، ادامه درمان با مصرف خوراکی کربوهیدرات و بررسی علت و در صورت نیاز (مثلا هایپوگلیسمی به دنبال مصرف سولفونیل اوره) بستری بیمار ضروری است.</a:t>
            </a:r>
          </a:p>
          <a:p>
            <a:pPr marL="742950" lvl="1" indent="-285750" algn="just" rtl="1">
              <a:lnSpc>
                <a:spcPct val="170000"/>
              </a:lnSpc>
              <a:buFontTx/>
              <a:buChar char="-"/>
            </a:pPr>
            <a:endParaRPr lang="fa-IR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742950" lvl="1" indent="-285750" algn="just" rtl="1">
              <a:lnSpc>
                <a:spcPct val="170000"/>
              </a:lnSpc>
              <a:buFontTx/>
              <a:buChar char="-"/>
            </a:pPr>
            <a:endParaRPr lang="fa-IR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742950" lvl="1" indent="-285750" algn="just" rtl="1">
              <a:lnSpc>
                <a:spcPct val="170000"/>
              </a:lnSpc>
              <a:buFontTx/>
              <a:buChar char="-"/>
            </a:pPr>
            <a:endParaRPr lang="fa-IR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742950" lvl="1" indent="-285750" algn="just" rtl="1">
              <a:lnSpc>
                <a:spcPct val="170000"/>
              </a:lnSpc>
              <a:buFontTx/>
              <a:buChar char="-"/>
            </a:pPr>
            <a:endParaRPr lang="fa-IR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>
              <a:lnSpc>
                <a:spcPct val="170000"/>
              </a:lnSpc>
            </a:pPr>
            <a:endParaRPr lang="fa-IR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just" rtl="1">
              <a:lnSpc>
                <a:spcPct val="170000"/>
              </a:lnSpc>
            </a:pPr>
            <a:endParaRPr lang="en-US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152400"/>
            <a:ext cx="7391400" cy="533400"/>
          </a:xfrm>
          <a:prstGeom prst="rect">
            <a:avLst/>
          </a:prstGeom>
        </p:spPr>
        <p:txBody>
          <a:bodyPr/>
          <a:lstStyle/>
          <a:p>
            <a:pPr algn="ctr" rtl="1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a-IR" altLang="pl-PL" sz="3000" dirty="0">
                <a:solidFill>
                  <a:srgbClr val="C00000"/>
                </a:solidFill>
                <a:ea typeface="+mj-ea"/>
                <a:cs typeface="B Titr" pitchFamily="2" charset="-78"/>
              </a:rPr>
              <a:t>درمان</a:t>
            </a:r>
            <a:endParaRPr lang="en-US" altLang="pl-PL" sz="3000" dirty="0">
              <a:solidFill>
                <a:srgbClr val="C00000"/>
              </a:solidFill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03490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686800" cy="17526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 rtl="1"/>
            <a:r>
              <a:rPr lang="en-US" alt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Ongoing Self-management Education and Support for People with Diabetes</a:t>
            </a:r>
            <a:br>
              <a:rPr lang="fa-IR" altLang="en-US" sz="2700" dirty="0">
                <a:solidFill>
                  <a:srgbClr val="00B0F0"/>
                </a:solidFill>
              </a:rPr>
            </a:br>
            <a:r>
              <a:rPr lang="fa-IR" altLang="en-US" sz="3000" b="0" dirty="0">
                <a:solidFill>
                  <a:srgbClr val="FF66FF"/>
                </a:solidFill>
                <a:cs typeface="B Titr" panose="00000700000000000000" pitchFamily="2" charset="-78"/>
              </a:rPr>
              <a:t>ارایه آموزش خودمراقبتی برای بیماران دیابتی</a:t>
            </a:r>
            <a:endParaRPr lang="en-US" altLang="en-US" sz="30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19459" name="Subtitle 4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7162800" cy="990600"/>
          </a:xfrm>
        </p:spPr>
        <p:txBody>
          <a:bodyPr>
            <a:normAutofit lnSpcReduction="10000"/>
          </a:bodyPr>
          <a:lstStyle/>
          <a:p>
            <a:pPr rtl="1">
              <a:lnSpc>
                <a:spcPct val="110000"/>
              </a:lnSpc>
            </a:pPr>
            <a:r>
              <a:rPr lang="fa-IR" altLang="en-US" sz="3000" b="1" dirty="0">
                <a:solidFill>
                  <a:srgbClr val="0070C0"/>
                </a:solidFill>
                <a:cs typeface="B Titr" panose="00000700000000000000" pitchFamily="2" charset="-78"/>
              </a:rPr>
              <a:t>تعیین اهداف خود مراقبتی آموزش و حمایت </a:t>
            </a:r>
            <a:r>
              <a:rPr lang="en-US" alt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(DSMES)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342900" y="3276600"/>
          <a:ext cx="8458200" cy="1322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Nutrition therapy and monitoring</a:t>
                      </a:r>
                    </a:p>
                  </a:txBody>
                  <a:tcPr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2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تغذیه درمانی و پایش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7" marB="4571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70000"/>
                        </a:lnSpc>
                        <a:defRPr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Physical activity</a:t>
                      </a:r>
                    </a:p>
                  </a:txBody>
                  <a:tcPr marT="45717" marB="457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2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فعالیت بدنی مناسب</a:t>
                      </a:r>
                      <a:endParaRPr lang="en-US" sz="2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17" marB="457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243840" y="4572000"/>
          <a:ext cx="8595360" cy="2163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5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Assessment of overweight &amp; Obesity </a:t>
                      </a:r>
                    </a:p>
                  </a:txBody>
                  <a:tcPr marT="45709" marB="45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2300" b="1" dirty="0">
                          <a:cs typeface="B Mitra" pitchFamily="2" charset="-78"/>
                        </a:rPr>
                        <a:t>ارزیابی اضافه وزن و چاقی</a:t>
                      </a:r>
                      <a:endParaRPr lang="en-US" sz="2300" b="1" dirty="0">
                        <a:cs typeface="B Mitra" pitchFamily="2" charset="-78"/>
                      </a:endParaRPr>
                    </a:p>
                  </a:txBody>
                  <a:tcPr marT="45709" marB="457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4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Effects of medications</a:t>
                      </a:r>
                    </a:p>
                  </a:txBody>
                  <a:tcPr marT="45709" marB="45709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2300" b="1" dirty="0">
                          <a:solidFill>
                            <a:srgbClr val="0070C0"/>
                          </a:solidFill>
                          <a:cs typeface="B Mitra" pitchFamily="2" charset="-78"/>
                        </a:rPr>
                        <a:t>اثر داروها</a:t>
                      </a:r>
                      <a:endParaRPr lang="en-US" sz="2000" b="1" dirty="0">
                        <a:solidFill>
                          <a:srgbClr val="0070C0"/>
                        </a:solidFill>
                        <a:cs typeface="B Mitra" pitchFamily="2" charset="-78"/>
                      </a:endParaRPr>
                    </a:p>
                  </a:txBody>
                  <a:tcPr marT="45709" marB="45709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39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Diabetes complications</a:t>
                      </a:r>
                    </a:p>
                  </a:txBody>
                  <a:tcPr marT="45709" marB="4570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fa-IR" sz="2300" b="1" dirty="0">
                          <a:solidFill>
                            <a:srgbClr val="0070C0"/>
                          </a:solidFill>
                          <a:cs typeface="B Mitra" pitchFamily="2" charset="-78"/>
                        </a:rPr>
                        <a:t>عوارض دیابت</a:t>
                      </a:r>
                      <a:endParaRPr lang="en-US" sz="2300" b="1" dirty="0">
                        <a:solidFill>
                          <a:srgbClr val="0070C0"/>
                        </a:solidFill>
                        <a:cs typeface="B Mitra" pitchFamily="2" charset="-78"/>
                      </a:endParaRPr>
                    </a:p>
                  </a:txBody>
                  <a:tcPr marT="45709" marB="4570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270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050"/>
            <a:ext cx="8964612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2404" name="AutoShape 4"/>
          <p:cNvSpPr>
            <a:spLocks noChangeArrowheads="1"/>
          </p:cNvSpPr>
          <p:nvPr/>
        </p:nvSpPr>
        <p:spPr bwMode="auto">
          <a:xfrm rot="-3155127">
            <a:off x="3804444" y="191294"/>
            <a:ext cx="466725" cy="3490913"/>
          </a:xfrm>
          <a:prstGeom prst="downArrowCallout">
            <a:avLst>
              <a:gd name="adj1" fmla="val 25000"/>
              <a:gd name="adj2" fmla="val 25000"/>
              <a:gd name="adj3" fmla="val 124660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42406" name="AutoShape 6"/>
          <p:cNvSpPr>
            <a:spLocks noChangeArrowheads="1"/>
          </p:cNvSpPr>
          <p:nvPr/>
        </p:nvSpPr>
        <p:spPr bwMode="auto">
          <a:xfrm rot="-2453745">
            <a:off x="4714875" y="26988"/>
            <a:ext cx="504825" cy="3141662"/>
          </a:xfrm>
          <a:prstGeom prst="downArrowCallout">
            <a:avLst>
              <a:gd name="adj1" fmla="val 25000"/>
              <a:gd name="adj2" fmla="val 25000"/>
              <a:gd name="adj3" fmla="val 103721"/>
              <a:gd name="adj4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42405" name="Text Box 5"/>
          <p:cNvSpPr txBox="1">
            <a:spLocks noChangeArrowheads="1"/>
          </p:cNvSpPr>
          <p:nvPr/>
        </p:nvSpPr>
        <p:spPr bwMode="auto">
          <a:xfrm rot="2947696">
            <a:off x="3494087" y="1090613"/>
            <a:ext cx="2373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</a:rPr>
              <a:t>hypertension</a:t>
            </a:r>
            <a:endParaRPr lang="en-US" altLang="pl-PL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2407" name="Text Box 7"/>
          <p:cNvSpPr txBox="1">
            <a:spLocks noChangeArrowheads="1"/>
          </p:cNvSpPr>
          <p:nvPr/>
        </p:nvSpPr>
        <p:spPr bwMode="auto">
          <a:xfrm rot="2270714">
            <a:off x="2408238" y="1470025"/>
            <a:ext cx="2471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</a:rPr>
              <a:t>hyperglycemia</a:t>
            </a:r>
            <a:endParaRPr lang="en-US" altLang="pl-PL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2408" name="AutoShape 8"/>
          <p:cNvSpPr>
            <a:spLocks noChangeArrowheads="1"/>
          </p:cNvSpPr>
          <p:nvPr/>
        </p:nvSpPr>
        <p:spPr bwMode="auto">
          <a:xfrm rot="-1633469">
            <a:off x="5867400" y="82550"/>
            <a:ext cx="504825" cy="2770188"/>
          </a:xfrm>
          <a:prstGeom prst="downArrowCallout">
            <a:avLst>
              <a:gd name="adj1" fmla="val 25000"/>
              <a:gd name="adj2" fmla="val 25000"/>
              <a:gd name="adj3" fmla="val 91457"/>
              <a:gd name="adj4" fmla="val 7852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42409" name="Text Box 9"/>
          <p:cNvSpPr txBox="1">
            <a:spLocks noChangeArrowheads="1"/>
          </p:cNvSpPr>
          <p:nvPr/>
        </p:nvSpPr>
        <p:spPr bwMode="auto">
          <a:xfrm rot="3721864">
            <a:off x="4903787" y="1039813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</a:rPr>
              <a:t>hyperlipidemia</a:t>
            </a:r>
            <a:endParaRPr lang="en-US" altLang="pl-PL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2410" name="AutoShape 10"/>
          <p:cNvSpPr>
            <a:spLocks noChangeArrowheads="1"/>
          </p:cNvSpPr>
          <p:nvPr/>
        </p:nvSpPr>
        <p:spPr bwMode="auto">
          <a:xfrm rot="-1163481">
            <a:off x="6762750" y="87313"/>
            <a:ext cx="504825" cy="2581275"/>
          </a:xfrm>
          <a:prstGeom prst="downArrowCallout">
            <a:avLst>
              <a:gd name="adj1" fmla="val 25000"/>
              <a:gd name="adj2" fmla="val 25000"/>
              <a:gd name="adj3" fmla="val 85220"/>
              <a:gd name="adj4" fmla="val 675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42411" name="Text Box 11"/>
          <p:cNvSpPr txBox="1">
            <a:spLocks noChangeArrowheads="1"/>
          </p:cNvSpPr>
          <p:nvPr/>
        </p:nvSpPr>
        <p:spPr bwMode="auto">
          <a:xfrm rot="4174750">
            <a:off x="5770562" y="849313"/>
            <a:ext cx="2233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800">
                <a:solidFill>
                  <a:srgbClr val="FF0000"/>
                </a:solidFill>
                <a:latin typeface="Verdana" panose="020B0604030504040204" pitchFamily="34" charset="0"/>
              </a:rPr>
              <a:t>smoking</a:t>
            </a:r>
            <a:endParaRPr lang="en-US" altLang="pl-PL" sz="18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2412" name="AutoShape 12"/>
          <p:cNvSpPr>
            <a:spLocks noChangeArrowheads="1"/>
          </p:cNvSpPr>
          <p:nvPr/>
        </p:nvSpPr>
        <p:spPr bwMode="auto">
          <a:xfrm rot="-765333">
            <a:off x="7442200" y="188913"/>
            <a:ext cx="431800" cy="2663825"/>
          </a:xfrm>
          <a:prstGeom prst="downArrowCallout">
            <a:avLst>
              <a:gd name="adj1" fmla="val 25000"/>
              <a:gd name="adj2" fmla="val 25000"/>
              <a:gd name="adj3" fmla="val 102819"/>
              <a:gd name="adj4" fmla="val 73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42413" name="Text Box 13"/>
          <p:cNvSpPr txBox="1">
            <a:spLocks noChangeArrowheads="1"/>
          </p:cNvSpPr>
          <p:nvPr/>
        </p:nvSpPr>
        <p:spPr bwMode="auto">
          <a:xfrm rot="4558114">
            <a:off x="6458744" y="1048544"/>
            <a:ext cx="22336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300">
                <a:solidFill>
                  <a:srgbClr val="FF0000"/>
                </a:solidFill>
                <a:latin typeface="Verdana" panose="020B0604030504040204" pitchFamily="34" charset="0"/>
              </a:rPr>
              <a:t>hypercoagulability</a:t>
            </a:r>
            <a:endParaRPr lang="en-US" altLang="pl-PL" sz="13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2414" name="AutoShape 14"/>
          <p:cNvSpPr>
            <a:spLocks noChangeArrowheads="1"/>
          </p:cNvSpPr>
          <p:nvPr/>
        </p:nvSpPr>
        <p:spPr bwMode="auto">
          <a:xfrm rot="-343008">
            <a:off x="8027988" y="304800"/>
            <a:ext cx="315912" cy="2403475"/>
          </a:xfrm>
          <a:prstGeom prst="downArrowCallout">
            <a:avLst>
              <a:gd name="adj1" fmla="val 25000"/>
              <a:gd name="adj2" fmla="val 25000"/>
              <a:gd name="adj3" fmla="val 126801"/>
              <a:gd name="adj4" fmla="val 73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42415" name="AutoShape 15"/>
          <p:cNvSpPr>
            <a:spLocks noChangeArrowheads="1"/>
          </p:cNvSpPr>
          <p:nvPr/>
        </p:nvSpPr>
        <p:spPr bwMode="auto">
          <a:xfrm>
            <a:off x="8504238" y="333375"/>
            <a:ext cx="315912" cy="2403475"/>
          </a:xfrm>
          <a:prstGeom prst="downArrowCallout">
            <a:avLst>
              <a:gd name="adj1" fmla="val 25000"/>
              <a:gd name="adj2" fmla="val 25000"/>
              <a:gd name="adj3" fmla="val 126801"/>
              <a:gd name="adj4" fmla="val 739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742416" name="Text Box 16"/>
          <p:cNvSpPr txBox="1">
            <a:spLocks noChangeArrowheads="1"/>
          </p:cNvSpPr>
          <p:nvPr/>
        </p:nvSpPr>
        <p:spPr bwMode="auto">
          <a:xfrm rot="4983759">
            <a:off x="7114381" y="1112044"/>
            <a:ext cx="2233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</a:rPr>
              <a:t>……………</a:t>
            </a:r>
            <a:endParaRPr lang="en-US" altLang="pl-PL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742417" name="Text Box 17"/>
          <p:cNvSpPr txBox="1">
            <a:spLocks noChangeArrowheads="1"/>
          </p:cNvSpPr>
          <p:nvPr/>
        </p:nvSpPr>
        <p:spPr bwMode="auto">
          <a:xfrm rot="5400000">
            <a:off x="7628731" y="1175544"/>
            <a:ext cx="22336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sz="1600">
                <a:solidFill>
                  <a:srgbClr val="FF0000"/>
                </a:solidFill>
                <a:latin typeface="Verdana" panose="020B0604030504040204" pitchFamily="34" charset="0"/>
              </a:rPr>
              <a:t>……………</a:t>
            </a:r>
            <a:endParaRPr lang="en-US" altLang="pl-PL" sz="16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391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2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4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6" grpId="0" animBg="1"/>
      <p:bldP spid="742407" grpId="0"/>
      <p:bldP spid="742408" grpId="0" animBg="1"/>
      <p:bldP spid="742409" grpId="0"/>
      <p:bldP spid="742410" grpId="0" animBg="1"/>
      <p:bldP spid="742411" grpId="0"/>
      <p:bldP spid="742412" grpId="0" animBg="1"/>
      <p:bldP spid="742413" grpId="0"/>
      <p:bldP spid="742414" grpId="0" animBg="1"/>
      <p:bldP spid="742415" grpId="0" animBg="1"/>
      <p:bldP spid="742416" grpId="0"/>
      <p:bldP spid="7424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458200" cy="1447800"/>
          </a:xfrm>
          <a:solidFill>
            <a:schemeClr val="accent5"/>
          </a:solidFill>
        </p:spPr>
        <p:txBody>
          <a:bodyPr/>
          <a:lstStyle/>
          <a:p>
            <a:pPr algn="ctr" rtl="1">
              <a:defRPr/>
            </a:pPr>
            <a:r>
              <a:rPr lang="en-US" sz="25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Provide Multifactorial Cardiovascular Disease Risk Reduction</a:t>
            </a:r>
            <a:br>
              <a:rPr lang="fa-IR" sz="2400" b="1" dirty="0">
                <a:solidFill>
                  <a:srgbClr val="FFFF00"/>
                </a:solidFill>
              </a:rPr>
            </a:br>
            <a:r>
              <a:rPr lang="fa-IR" sz="2600" b="0" dirty="0">
                <a:solidFill>
                  <a:srgbClr val="FF66FF"/>
                </a:solidFill>
                <a:cs typeface="B Titr" pitchFamily="2" charset="-78"/>
              </a:rPr>
              <a:t>کاهش خطرات متعدد بیماری های قلبی عروقی</a:t>
            </a:r>
            <a:endParaRPr lang="en-US" sz="2600" dirty="0">
              <a:solidFill>
                <a:srgbClr val="00B0F0"/>
              </a:solidFill>
              <a:cs typeface="B Titr" pitchFamily="2" charset="-78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381000" y="1752600"/>
          <a:ext cx="8458200" cy="3429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Evidence for blood pressure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fa-IR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شواهد کنترل فشار خون و چربی خون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Evidence for lipid therapy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fa-IR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شواهد کنترل چربی خون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1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Anti-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platlet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fa-IR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داروهای ضد پلاکت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Tobacco use cessation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fa-IR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قطع مصرف دخانیات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5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Blood glucose medications and CVD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fa-I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اثرات داروهای کاهنده قند در بیماریهای قلبی</a:t>
                      </a:r>
                      <a:endParaRPr lang="en-US" sz="2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Assessing medical adherence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fa-IR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کاهش عوامل خطر متعدد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Multiple risk factor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</a:pPr>
                      <a:r>
                        <a:rPr lang="fa-IR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ارزیابی تبعیت</a:t>
                      </a:r>
                      <a:r>
                        <a:rPr lang="fa-IR" sz="23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از دستورات پزشکی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690" name="Rectangle 4"/>
          <p:cNvSpPr>
            <a:spLocks noChangeArrowheads="1"/>
          </p:cNvSpPr>
          <p:nvPr/>
        </p:nvSpPr>
        <p:spPr bwMode="auto">
          <a:xfrm>
            <a:off x="304800" y="5334000"/>
            <a:ext cx="3505200" cy="1447800"/>
          </a:xfrm>
          <a:prstGeom prst="rect">
            <a:avLst/>
          </a:prstGeom>
          <a:solidFill>
            <a:srgbClr val="E5FDFF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FF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Char char="•"/>
            </a:pPr>
            <a:r>
              <a:rPr lang="fa-IR" altLang="en-US" sz="2300">
                <a:solidFill>
                  <a:srgbClr val="FF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آموزش بیماران و</a:t>
            </a:r>
            <a:r>
              <a:rPr lang="en-US" altLang="en-US" sz="2300">
                <a:solidFill>
                  <a:srgbClr val="FF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 </a:t>
            </a:r>
            <a:r>
              <a:rPr lang="fa-IR" altLang="en-US" sz="2300">
                <a:solidFill>
                  <a:srgbClr val="FF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پزشکان</a:t>
            </a:r>
          </a:p>
          <a:p>
            <a:pPr algn="r" rtl="1" eaLnBrk="1" hangingPunct="1">
              <a:spcBef>
                <a:spcPct val="0"/>
              </a:spcBef>
              <a:buFontTx/>
              <a:buChar char="•"/>
            </a:pPr>
            <a:r>
              <a:rPr lang="fa-IR" altLang="en-US" sz="2300">
                <a:solidFill>
                  <a:srgbClr val="FF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نقش بی بدیل ”کمک پزشک ها“</a:t>
            </a:r>
          </a:p>
          <a:p>
            <a:pPr algn="r" rtl="1" eaLnBrk="1" hangingPunct="1">
              <a:spcBef>
                <a:spcPct val="0"/>
              </a:spcBef>
              <a:buFontTx/>
              <a:buChar char="•"/>
            </a:pPr>
            <a:r>
              <a:rPr lang="fa-IR" altLang="en-US" sz="2300">
                <a:solidFill>
                  <a:srgbClr val="FF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دستورالعمل های مناسب</a:t>
            </a:r>
          </a:p>
          <a:p>
            <a:pPr algn="r" rtl="1" eaLnBrk="1" hangingPunct="1">
              <a:spcBef>
                <a:spcPct val="0"/>
              </a:spcBef>
              <a:buFontTx/>
              <a:buChar char="•"/>
            </a:pPr>
            <a:r>
              <a:rPr lang="fa-IR" altLang="en-US" sz="2300">
                <a:solidFill>
                  <a:srgbClr val="FF0000"/>
                </a:solidFill>
                <a:latin typeface="Times New Roman" panose="02020603050405020304" pitchFamily="18" charset="0"/>
                <a:cs typeface="B Mitra" panose="00000400000000000000" pitchFamily="2" charset="-78"/>
              </a:rPr>
              <a:t>همراهی بیمه ها</a:t>
            </a:r>
          </a:p>
        </p:txBody>
      </p:sp>
    </p:spTree>
    <p:extLst>
      <p:ext uri="{BB962C8B-B14F-4D97-AF65-F5344CB8AC3E}">
        <p14:creationId xmlns:p14="http://schemas.microsoft.com/office/powerpoint/2010/main" val="3557871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6857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000" dirty="0">
                <a:solidFill>
                  <a:srgbClr val="C00000"/>
                </a:solidFill>
                <a:latin typeface="Albertus Extra Bold" pitchFamily="34" charset="0"/>
              </a:rPr>
              <a:t>Ramadan fasting and the elderly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458200" cy="4953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Diabetes related complications such as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hyperglycaemia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 be more frequent in elderly individuals than in younger individuals during the Ramadan fast.</a:t>
            </a:r>
          </a:p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Greater and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careful planning 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pre-Ramadan is needed in elderly individuals to ensure a safe fast during Ramadan can be achieved.</a:t>
            </a:r>
          </a:p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There must be a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greater emphasis on SMBG 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elderly individuals during the Ramadan fast to ensure safety.</a:t>
            </a:r>
          </a:p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Antidiabetic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drugs with lower risks of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preferred in elderly individuals.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228546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Diabetes and Ramadan; Practical Guidelines 2021</a:t>
            </a:r>
          </a:p>
        </p:txBody>
      </p:sp>
    </p:spTree>
    <p:extLst>
      <p:ext uri="{BB962C8B-B14F-4D97-AF65-F5344CB8AC3E}">
        <p14:creationId xmlns:p14="http://schemas.microsoft.com/office/powerpoint/2010/main" val="2625445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"/>
            <a:ext cx="8229600" cy="2590800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Detect and Monitor Diabetes Microvascular Complications and Provide Treatment to Slow Their Progression</a:t>
            </a:r>
            <a:endParaRPr lang="fa-IR" sz="2800" b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 rtl="1">
              <a:defRPr/>
            </a:pPr>
            <a:r>
              <a:rPr lang="fa-IR" sz="2700" b="0">
                <a:solidFill>
                  <a:srgbClr val="FF66FF"/>
                </a:solidFill>
                <a:cs typeface="B Titr" pitchFamily="2" charset="-78"/>
              </a:rPr>
              <a:t>کشف </a:t>
            </a:r>
            <a:r>
              <a:rPr lang="fa-IR" sz="2700" b="0" dirty="0">
                <a:solidFill>
                  <a:srgbClr val="FF66FF"/>
                </a:solidFill>
                <a:cs typeface="B Titr" pitchFamily="2" charset="-78"/>
              </a:rPr>
              <a:t>عوارض میکروواسکولار دیابتی و مراقبت موثر آنها</a:t>
            </a:r>
            <a:endParaRPr lang="en-US" sz="2700" kern="0" dirty="0">
              <a:solidFill>
                <a:srgbClr val="00B0F0"/>
              </a:solidFill>
              <a:latin typeface="+mj-lt"/>
              <a:ea typeface="+mj-ea"/>
              <a:cs typeface="B Titr" pitchFamily="2" charset="-78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381000" y="3101975"/>
          <a:ext cx="8458200" cy="3108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0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Nephropathy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عوارض</a:t>
                      </a:r>
                      <a:r>
                        <a:rPr lang="fa-IR" sz="30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 کلیوی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Retinopathy 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عوارض چشمی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12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Neuropathy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عوارض سلسله اعصاب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Foot care 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</a:pPr>
                      <a:r>
                        <a:rPr lang="fa-IR" sz="3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Mitra" pitchFamily="2" charset="-78"/>
                        </a:rPr>
                        <a:t>مراقبت از پا</a:t>
                      </a:r>
                      <a:endParaRPr lang="en-US" sz="3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Mitra" pitchFamily="2" charset="-78"/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15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pPr algn="ctr" rtl="1"/>
            <a:r>
              <a:rPr lang="fa-IR" altLang="en-US" sz="3500" dirty="0">
                <a:solidFill>
                  <a:srgbClr val="C00000"/>
                </a:solidFill>
                <a:cs typeface="B Titr" panose="00000700000000000000" pitchFamily="2" charset="-78"/>
              </a:rPr>
              <a:t>شیوع و بروز ”قند خون بالا“ در ایران</a:t>
            </a:r>
            <a:endParaRPr lang="en-US" altLang="en-US" sz="35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lvl="1" algn="r" rtl="1">
              <a:lnSpc>
                <a:spcPct val="200000"/>
              </a:lnSpc>
            </a:pPr>
            <a:r>
              <a:rPr lang="fa-IR" altLang="en-US" sz="2500" b="1" dirty="0">
                <a:solidFill>
                  <a:schemeClr val="tx1"/>
                </a:solidFill>
                <a:cs typeface="B Mitra" panose="00000400000000000000" pitchFamily="2" charset="-78"/>
              </a:rPr>
              <a:t>تعداد دیابتی ها		حدود 6 میلیون</a:t>
            </a:r>
          </a:p>
          <a:p>
            <a:pPr lvl="1" algn="r" rtl="1">
              <a:lnSpc>
                <a:spcPct val="200000"/>
              </a:lnSpc>
            </a:pPr>
            <a:r>
              <a:rPr lang="fa-IR" altLang="en-US" sz="2500" b="1" dirty="0">
                <a:solidFill>
                  <a:schemeClr val="tx1"/>
                </a:solidFill>
                <a:cs typeface="B Mitra" panose="00000400000000000000" pitchFamily="2" charset="-78"/>
              </a:rPr>
              <a:t>تعداد پره دیابتی ها		حدود 8 میلیون</a:t>
            </a:r>
          </a:p>
          <a:p>
            <a:pPr lvl="1" algn="r" rtl="1">
              <a:lnSpc>
                <a:spcPct val="200000"/>
              </a:lnSpc>
            </a:pPr>
            <a:r>
              <a:rPr lang="fa-IR" altLang="en-US" sz="2500" b="1" dirty="0">
                <a:solidFill>
                  <a:schemeClr val="tx1"/>
                </a:solidFill>
                <a:cs typeface="B Mitra" panose="00000400000000000000" pitchFamily="2" charset="-78"/>
              </a:rPr>
              <a:t>لذا از هر 6 نفر یک نفر قند خون بالا دارد.</a:t>
            </a:r>
          </a:p>
          <a:p>
            <a:pPr lvl="1" algn="r" rtl="1">
              <a:lnSpc>
                <a:spcPct val="200000"/>
              </a:lnSpc>
            </a:pPr>
            <a:r>
              <a:rPr lang="fa-IR" altLang="en-US" sz="2500" b="1" dirty="0">
                <a:solidFill>
                  <a:schemeClr val="tx1"/>
                </a:solidFill>
                <a:cs typeface="B Mitra" panose="00000400000000000000" pitchFamily="2" charset="-78"/>
              </a:rPr>
              <a:t>در تهران از هر 3 نفر افراد بالغ یک نفر قندخون بالا دارد.</a:t>
            </a:r>
          </a:p>
          <a:p>
            <a:pPr lvl="1" algn="r" rtl="1">
              <a:lnSpc>
                <a:spcPct val="200000"/>
              </a:lnSpc>
            </a:pPr>
            <a:r>
              <a:rPr lang="fa-IR" altLang="en-US" sz="2500" b="1" dirty="0">
                <a:solidFill>
                  <a:schemeClr val="tx1"/>
                </a:solidFill>
                <a:cs typeface="B Mitra" panose="00000400000000000000" pitchFamily="2" charset="-78"/>
              </a:rPr>
              <a:t>هر سال 1% به دیابتی ها و 2-4% به پره دیابتی ها اضافه می شود.</a:t>
            </a:r>
            <a:endParaRPr lang="en-US" altLang="en-US" sz="2500" b="1" dirty="0">
              <a:solidFill>
                <a:schemeClr val="tx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86967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dirty="0">
                <a:solidFill>
                  <a:srgbClr val="C00000"/>
                </a:solidFill>
                <a:latin typeface="Albertus Extra Bold" pitchFamily="34" charset="0"/>
              </a:rPr>
              <a:t>Ramadan fasting</a:t>
            </a:r>
            <a:br>
              <a:rPr lang="en-US" sz="3000" dirty="0">
                <a:solidFill>
                  <a:srgbClr val="C00000"/>
                </a:solidFill>
                <a:latin typeface="Albertus Extra Bold" pitchFamily="34" charset="0"/>
              </a:rPr>
            </a:br>
            <a:r>
              <a:rPr lang="en-US" sz="3000" dirty="0">
                <a:solidFill>
                  <a:srgbClr val="C00000"/>
                </a:solidFill>
                <a:latin typeface="Albertus Extra Bold" pitchFamily="34" charset="0"/>
              </a:rPr>
              <a:t>(CVD and CKD)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458200" cy="4572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Fasting during Ramadan with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stable CVD does not increase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sations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worsening of the underlying heart condition.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Fasting during Ramadan with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stable CKD or having undergone a kidney transplant does not increase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eGFR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any biochemical changes are transient.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Individuals that have undergone a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kidney transplant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 have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stage 3-5 CKD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at high-very high risk of fasting during Ramadan.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228546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Diabetes and Ramadan; Practical Guidelines 2021</a:t>
            </a:r>
          </a:p>
        </p:txBody>
      </p:sp>
    </p:spTree>
    <p:extLst>
      <p:ext uri="{BB962C8B-B14F-4D97-AF65-F5344CB8AC3E}">
        <p14:creationId xmlns:p14="http://schemas.microsoft.com/office/powerpoint/2010/main" val="2509079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454025" y="214313"/>
            <a:ext cx="804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FF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مدل‌هاي مختلف پيشنهاد شده براي ارتباط 4 بعد سلامت</a:t>
            </a:r>
            <a:endParaRPr lang="en-US" altLang="en-US" sz="3200" dirty="0">
              <a:solidFill>
                <a:srgbClr val="C0000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26289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16338"/>
            <a:ext cx="23193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6929438" y="528637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FF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2000">
                <a:solidFill>
                  <a:schemeClr val="tx1"/>
                </a:solidFill>
                <a:latin typeface="Times New Roman" panose="02020603050405020304" pitchFamily="18" charset="0"/>
                <a:cs typeface="A  Mitra_1 (MRT)" panose="00000700000000000000" pitchFamily="2" charset="-78"/>
              </a:rPr>
              <a:t>د</a:t>
            </a:r>
            <a:endParaRPr lang="en-US" altLang="en-US" sz="2000">
              <a:solidFill>
                <a:schemeClr val="tx1"/>
              </a:solidFill>
              <a:latin typeface="Times New Roman" panose="02020603050405020304" pitchFamily="18" charset="0"/>
              <a:cs typeface="A  Mitra_1 (MRT)" panose="00000700000000000000" pitchFamily="2" charset="-78"/>
            </a:endParaRP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785813" y="1500188"/>
            <a:ext cx="571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FF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 sz="1500">
                <a:solidFill>
                  <a:schemeClr val="tx1"/>
                </a:solidFill>
                <a:latin typeface="Times New Roman" panose="02020603050405020304" pitchFamily="18" charset="0"/>
                <a:cs typeface="A  Mitra_1 (MRT)" panose="00000700000000000000" pitchFamily="2" charset="-78"/>
              </a:rPr>
              <a:t>الف</a:t>
            </a:r>
            <a:endParaRPr lang="en-US" altLang="en-US" sz="1500">
              <a:solidFill>
                <a:schemeClr val="tx1"/>
              </a:solidFill>
              <a:latin typeface="Times New Roman" panose="02020603050405020304" pitchFamily="18" charset="0"/>
              <a:cs typeface="A  Mitra_1 (MRT)" panose="00000700000000000000" pitchFamily="2" charset="-78"/>
            </a:endParaRPr>
          </a:p>
        </p:txBody>
      </p:sp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00125"/>
            <a:ext cx="2057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19"/>
          <p:cNvSpPr txBox="1">
            <a:spLocks noChangeArrowheads="1"/>
          </p:cNvSpPr>
          <p:nvPr/>
        </p:nvSpPr>
        <p:spPr bwMode="auto">
          <a:xfrm>
            <a:off x="714375" y="13573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FF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fa-IR" altLang="en-US">
                <a:solidFill>
                  <a:schemeClr val="tx1"/>
                </a:solidFill>
                <a:latin typeface="Times New Roman" panose="02020603050405020304" pitchFamily="18" charset="0"/>
                <a:cs typeface="A  Mitra_1 (MRT)" panose="00000700000000000000" pitchFamily="2" charset="-78"/>
              </a:rPr>
              <a:t>الف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A  Mitra_1 (MRT)" panose="00000700000000000000" pitchFamily="2" charset="-78"/>
            </a:endParaRP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25590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6"/>
          <p:cNvSpPr txBox="1">
            <a:spLocks noChangeArrowheads="1"/>
          </p:cNvSpPr>
          <p:nvPr/>
        </p:nvSpPr>
        <p:spPr bwMode="auto">
          <a:xfrm>
            <a:off x="6786563" y="55721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FF66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FF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FF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>
                <a:solidFill>
                  <a:schemeClr val="tx1"/>
                </a:solidFill>
                <a:latin typeface="Times New Roman" panose="02020603050405020304" pitchFamily="18" charset="0"/>
                <a:cs typeface="A  Mitra_1 (MRT)" panose="00000700000000000000" pitchFamily="2" charset="-78"/>
              </a:rPr>
              <a:t>د</a:t>
            </a: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A  Mitra_1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4677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algn="ctr" rtl="1"/>
            <a:r>
              <a:rPr lang="fa-IR" sz="3500" dirty="0">
                <a:solidFill>
                  <a:srgbClr val="C00000"/>
                </a:solidFill>
                <a:latin typeface="Albertus Extra Bold" pitchFamily="34" charset="0"/>
                <a:cs typeface="B Titr" pitchFamily="2" charset="-78"/>
              </a:rPr>
              <a:t>نتیجه گیری</a:t>
            </a:r>
            <a:endParaRPr lang="en-US" sz="3500" dirty="0">
              <a:solidFill>
                <a:srgbClr val="C00000"/>
              </a:solidFill>
              <a:latin typeface="Albertus Extra Bold" pitchFamily="34" charset="0"/>
              <a:cs typeface="B Titr" pitchFamily="2" charset="-7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5638800"/>
          </a:xfrm>
        </p:spPr>
        <p:txBody>
          <a:bodyPr/>
          <a:lstStyle/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400" b="1" dirty="0">
                <a:solidFill>
                  <a:srgbClr val="002060"/>
                </a:solidFill>
                <a:cs typeface="B Mitra" pitchFamily="2" charset="-78"/>
              </a:rPr>
              <a:t>بیماران دیابتی که خطر بالای عوارض را دارند نباید روزه بگیرند.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400" b="1" dirty="0">
                <a:solidFill>
                  <a:srgbClr val="002060"/>
                </a:solidFill>
                <a:cs typeface="B Mitra" pitchFamily="2" charset="-78"/>
              </a:rPr>
              <a:t>بیماران دیابتی که به آنها مجوز روزه داری داده می شود، باید حداقل یکماه قبل از ماه رمضان بررسی شوند.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400" b="1" dirty="0">
                <a:solidFill>
                  <a:srgbClr val="002060"/>
                </a:solidFill>
                <a:cs typeface="B Mitra" pitchFamily="2" charset="-78"/>
              </a:rPr>
              <a:t>شرط ورود به روزه داری کنترل قند خون، رژیم و فعالیت بدنی مناسب است.</a:t>
            </a:r>
          </a:p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400" b="1" dirty="0">
                <a:solidFill>
                  <a:srgbClr val="002060"/>
                </a:solidFill>
                <a:cs typeface="B Mitra" pitchFamily="2" charset="-78"/>
              </a:rPr>
              <a:t>آموزش کامل بیماران قبل از شروع روزه داری داده شود.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400" b="1" dirty="0">
                <a:solidFill>
                  <a:srgbClr val="002060"/>
                </a:solidFill>
                <a:cs typeface="B Mitra" pitchFamily="2" charset="-78"/>
              </a:rPr>
              <a:t>مراقبت از بیمار دیابتی در ماه رمضان نمونه بارز </a:t>
            </a:r>
            <a:r>
              <a:rPr lang="en-US" sz="2400" b="1" dirty="0">
                <a:solidFill>
                  <a:srgbClr val="002060"/>
                </a:solidFill>
                <a:cs typeface="B Mitra" pitchFamily="2" charset="-78"/>
              </a:rPr>
              <a:t>PCC</a:t>
            </a:r>
            <a:r>
              <a:rPr lang="fa-IR" sz="2400" b="1" dirty="0">
                <a:solidFill>
                  <a:srgbClr val="002060"/>
                </a:solidFill>
                <a:cs typeface="B Mitra" pitchFamily="2" charset="-78"/>
              </a:rPr>
              <a:t> (مراقبت متمرکز بر بیمار) است که باید هر فردی مجزا برنامه ریزی شود.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400" b="1" dirty="0">
                <a:solidFill>
                  <a:srgbClr val="002060"/>
                </a:solidFill>
                <a:cs typeface="B Mitra" pitchFamily="2" charset="-78"/>
              </a:rPr>
              <a:t>خودمراقبتی توسط بیمار رکن اصلی روزه داری دیابتی ها است.</a:t>
            </a:r>
            <a:endParaRPr lang="en-US" sz="2400" b="1" dirty="0">
              <a:solidFill>
                <a:srgbClr val="002060"/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69584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26" y="244478"/>
            <a:ext cx="2821812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0FB67-2239-741C-0731-FBB36DB8DC36}"/>
              </a:ext>
            </a:extLst>
          </p:cNvPr>
          <p:cNvSpPr txBox="1"/>
          <p:nvPr/>
        </p:nvSpPr>
        <p:spPr>
          <a:xfrm>
            <a:off x="1257300" y="5861790"/>
            <a:ext cx="662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3"/>
              </a:rPr>
              <a:t>WWW.endocrine.ac.ir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fa-IR" sz="1600" dirty="0">
                <a:solidFill>
                  <a:srgbClr val="0070C0"/>
                </a:solidFill>
                <a:latin typeface="Times New Roman" pitchFamily="18" charset="0"/>
                <a:cs typeface="B Titr" pitchFamily="2" charset="-78"/>
              </a:rPr>
              <a:t>وب سایت پژوهشکده علوم غدد درون ریز و متابولیسم</a:t>
            </a:r>
          </a:p>
          <a:p>
            <a:pPr algn="ctr" rtl="1"/>
            <a:r>
              <a:rPr lang="fa-IR" sz="1600" dirty="0">
                <a:solidFill>
                  <a:srgbClr val="0070C0"/>
                </a:solidFill>
                <a:latin typeface="Times New Roman" pitchFamily="18" charset="0"/>
                <a:cs typeface="B Titr" pitchFamily="2" charset="-78"/>
              </a:rPr>
              <a:t>دانشگاه علوم پزشکی شهید بهشتی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B Tit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2" y="533400"/>
            <a:ext cx="2837052" cy="4099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79" y="1143000"/>
            <a:ext cx="2880241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58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2743200"/>
          </a:xfrm>
        </p:spPr>
        <p:txBody>
          <a:bodyPr>
            <a:normAutofit/>
          </a:bodyPr>
          <a:lstStyle/>
          <a:p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>مسائل پزشکی روزه داری</a:t>
            </a:r>
          </a:p>
          <a:p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>200</a:t>
            </a:r>
          </a:p>
          <a:p>
            <a:r>
              <a:rPr lang="fa-IR" sz="4000" dirty="0">
                <a:solidFill>
                  <a:srgbClr val="C00000"/>
                </a:solidFill>
                <a:cs typeface="B Titr" pitchFamily="2" charset="-78"/>
              </a:rPr>
              <a:t>پرسش و پاسخ</a:t>
            </a:r>
            <a:endParaRPr lang="en-US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pic>
        <p:nvPicPr>
          <p:cNvPr id="75778" name="Picture 2" descr="C:\Users\t.fakhimi\Documents\Fakhimi 2\‌Arm, Sarbarg\logo ASL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8193" y="457200"/>
            <a:ext cx="1587007" cy="1524000"/>
          </a:xfrm>
          <a:prstGeom prst="rect">
            <a:avLst/>
          </a:prstGeom>
          <a:noFill/>
        </p:spPr>
      </p:pic>
      <p:pic>
        <p:nvPicPr>
          <p:cNvPr id="75779" name="Picture 3" descr="A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25" y="533400"/>
            <a:ext cx="12858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5029200"/>
            <a:ext cx="708660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Times New Roman" pitchFamily="18" charset="0"/>
                <a:cs typeface="Times New Roman" pitchFamily="18" charset="0"/>
                <a:hlinkClick r:id="rId4"/>
              </a:rPr>
              <a:t>WWW.endocrine.ac.ir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2500" dirty="0">
                <a:solidFill>
                  <a:srgbClr val="0070C0"/>
                </a:solidFill>
                <a:latin typeface="Times New Roman" pitchFamily="18" charset="0"/>
                <a:cs typeface="B Titr" pitchFamily="2" charset="-78"/>
              </a:rPr>
              <a:t>وب سایت پژوهشکده علوم غدد درون ریز و متابولیسم</a:t>
            </a:r>
          </a:p>
          <a:p>
            <a:pPr algn="ctr" rtl="1"/>
            <a:r>
              <a:rPr lang="fa-IR" sz="2500" dirty="0">
                <a:solidFill>
                  <a:srgbClr val="0070C0"/>
                </a:solidFill>
                <a:latin typeface="Times New Roman" pitchFamily="18" charset="0"/>
                <a:cs typeface="B Titr" pitchFamily="2" charset="-78"/>
              </a:rPr>
              <a:t>دانشگاه علوم پزشکی شهید بهشتی</a:t>
            </a:r>
            <a:endParaRPr lang="en-US" sz="2500" dirty="0">
              <a:solidFill>
                <a:srgbClr val="0070C0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7475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" y="0"/>
            <a:ext cx="9136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21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159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⃝</a:t>
                      </a:r>
                    </a:p>
                  </a:txBody>
                  <a:tcPr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⃝</a:t>
                      </a:r>
                    </a:p>
                  </a:txBody>
                  <a:tcPr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⃝</a:t>
                      </a:r>
                    </a:p>
                  </a:txBody>
                  <a:tcPr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⃝</a:t>
                      </a:r>
                    </a:p>
                  </a:txBody>
                  <a:tcPr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BMI= 18.5-24.9</a:t>
                      </a:r>
                    </a:p>
                  </a:txBody>
                  <a:tcPr marT="45726" marB="4572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59">
                <a:tc gridSpan="6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2 نفر مبتلا به دیابت و پره دیابت هستند</a:t>
                      </a: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fa-IR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از هر 6 نفر با 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BMI</a:t>
                      </a:r>
                      <a:r>
                        <a:rPr lang="fa-IR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 طبیعی</a:t>
                      </a: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⃝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⃝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⃝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BMI= 25-29.9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59">
                <a:tc gridSpan="6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2 نفر مبتلا به دیابت و پره دیابت هستند</a:t>
                      </a: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fa-IR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از هر 5 نفر با اضافه وزن</a:t>
                      </a: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BMI= 30-39.9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59">
                <a:tc gridSpan="6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3 نفر مبتلا به دیابت و پره دیابت هستند</a:t>
                      </a: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fa-IR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از هر 6 نفر با چاقی درجه 1 و 2</a:t>
                      </a: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59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endParaRPr lang="en-US" sz="1800" b="1" dirty="0"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en-US" sz="1800" b="1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BMI ≥ 40 kg/m</a:t>
                      </a:r>
                      <a:r>
                        <a:rPr lang="en-US" sz="1800" b="1" baseline="30000" dirty="0">
                          <a:latin typeface="Times New Roman" panose="02020603050405020304" pitchFamily="18" charset="0"/>
                          <a:cs typeface="B Compset" pitchFamily="2" charset="-78"/>
                        </a:rPr>
                        <a:t>2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59">
                <a:tc gridSpan="6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B Compset" pitchFamily="2" charset="-78"/>
                        </a:rPr>
                        <a:t>4 نفر مبتلا به دیابت و پره دیابت هستند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 dirty="0">
                        <a:cs typeface="A  Mitra_1 (MRT)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endParaRPr lang="en-US" sz="1800">
                        <a:cs typeface="A  Mitra_1 (MRT)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</a:pPr>
                      <a:r>
                        <a:rPr lang="fa-IR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B Compset" pitchFamily="2" charset="-78"/>
                        </a:rPr>
                        <a:t>از</a:t>
                      </a:r>
                      <a:r>
                        <a:rPr lang="fa-IR" sz="1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B Compset" pitchFamily="2" charset="-78"/>
                        </a:rPr>
                        <a:t> هر 6 نفر با چاقی مفرط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B Compset" pitchFamily="2" charset="-78"/>
                      </a:endParaRPr>
                    </a:p>
                  </a:txBody>
                  <a:tcPr marT="45726" marB="4572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10668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000" b="0" dirty="0">
                <a:solidFill>
                  <a:srgbClr val="C00000"/>
                </a:solidFill>
                <a:latin typeface="+mj-lt"/>
                <a:ea typeface="+mj-ea"/>
                <a:cs typeface="B Titr" pitchFamily="2" charset="-78"/>
              </a:rPr>
              <a:t>ارتباط بین نمایه توده بدنی و قند خون غیرطبیعی</a:t>
            </a:r>
            <a:br>
              <a:rPr lang="fa-IR" sz="3000" b="0" dirty="0">
                <a:solidFill>
                  <a:srgbClr val="C00000"/>
                </a:solidFill>
                <a:latin typeface="+mj-lt"/>
                <a:ea typeface="+mj-ea"/>
                <a:cs typeface="B Titr" pitchFamily="2" charset="-78"/>
              </a:rPr>
            </a:br>
            <a:r>
              <a:rPr lang="fa-IR" sz="3000" b="0" dirty="0">
                <a:solidFill>
                  <a:srgbClr val="C00000"/>
                </a:solidFill>
                <a:latin typeface="+mj-lt"/>
                <a:ea typeface="+mj-ea"/>
                <a:cs typeface="B Titr" pitchFamily="2" charset="-78"/>
              </a:rPr>
              <a:t>در افراد 20 سال به بالا، مطالعه قند و لیپید تهران</a:t>
            </a:r>
            <a:endParaRPr lang="en-US" sz="3000" b="0" dirty="0">
              <a:solidFill>
                <a:srgbClr val="C00000"/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5400" y="160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160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81200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295400" y="2895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812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" y="4114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70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812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716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5800" y="533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0800" y="4114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00400" y="4114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0000" y="41148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76600" y="533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10000" y="533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5943600" cy="685800"/>
          </a:xfrm>
        </p:spPr>
        <p:txBody>
          <a:bodyPr>
            <a:normAutofit/>
          </a:bodyPr>
          <a:lstStyle/>
          <a:p>
            <a:pPr algn="ctr" rtl="1"/>
            <a:r>
              <a:rPr lang="fa-IR" sz="3000" dirty="0">
                <a:solidFill>
                  <a:srgbClr val="C00000"/>
                </a:solidFill>
                <a:latin typeface="Albertus Extra Bold" pitchFamily="34" charset="0"/>
                <a:cs typeface="B Titr" pitchFamily="2" charset="-78"/>
              </a:rPr>
              <a:t>روزه داری اسلامی</a:t>
            </a:r>
            <a:endParaRPr lang="en-US" sz="3000" dirty="0">
              <a:solidFill>
                <a:srgbClr val="C00000"/>
              </a:solidFill>
              <a:latin typeface="Albertus Extra Bold" pitchFamily="34" charset="0"/>
              <a:cs typeface="B Titr" pitchFamily="2" charset="-78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6172200"/>
          </a:xfrm>
        </p:spPr>
        <p:txBody>
          <a:bodyPr>
            <a:noAutofit/>
          </a:bodyPr>
          <a:lstStyle/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3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روزه داری ماه رمضان بر همه مسلمانان بالغ واجب است مگر مشمول موارد استثنایی منع روزه داری می باشند.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3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روزه داری اثرات مفید در ابعاد مختلف سلامت (معنوی، جسمی، روانی و اجتماعی) دارد.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3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پزشکانی که برای مسلمانان خدمات سلامت را ارایه می دهند می بایست با تغییرات در ابعاد مختلف سلامت در افراد سالم و بیماران مختلف آشنایی کامل داشته باشند و مشاوره های علمی مبتنی بر شواهد به افراد جامعه ارایه دهند.</a:t>
            </a:r>
          </a:p>
          <a:p>
            <a:pPr marL="457200" indent="-457200" algn="just" rtl="1">
              <a:lnSpc>
                <a:spcPct val="150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fa-IR" sz="23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در مراقبت از بیماران در حین روزه داری باید کلیه ابعاد </a:t>
            </a:r>
            <a:r>
              <a:rPr lang="en-US" sz="20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Patient Centered Care</a:t>
            </a:r>
            <a:r>
              <a:rPr lang="fa-IR" sz="20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300" b="1" dirty="0">
                <a:latin typeface="Times New Roman" panose="02020603050405020304" pitchFamily="18" charset="0"/>
                <a:cs typeface="B Nazanin" panose="00000400000000000000" pitchFamily="2" charset="-78"/>
              </a:rPr>
              <a:t>رعایت شود و پزشک با تمهیدات و مشاوره مناسب روزه داری را تسهیل و مراقبت نماید.</a:t>
            </a:r>
            <a:endParaRPr lang="en-US" sz="2300" b="1" dirty="0"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37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762000"/>
            <a:ext cx="7543800" cy="5257800"/>
          </a:xfrm>
        </p:spPr>
        <p:txBody>
          <a:bodyPr>
            <a:normAutofit/>
          </a:bodyPr>
          <a:lstStyle/>
          <a:p>
            <a:pPr rtl="1">
              <a:lnSpc>
                <a:spcPct val="200000"/>
              </a:lnSpc>
            </a:pPr>
            <a:r>
              <a:rPr lang="fa-I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نگرانی های شما از روزه داری </a:t>
            </a:r>
          </a:p>
          <a:p>
            <a:pPr rtl="1">
              <a:lnSpc>
                <a:spcPct val="200000"/>
              </a:lnSpc>
            </a:pPr>
            <a:r>
              <a:rPr lang="fa-I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فرد دیابتی</a:t>
            </a:r>
          </a:p>
          <a:p>
            <a:pPr rtl="1">
              <a:lnSpc>
                <a:spcPct val="200000"/>
              </a:lnSpc>
            </a:pPr>
            <a:r>
              <a:rPr lang="fa-IR" sz="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چیست؟</a:t>
            </a:r>
            <a:endParaRPr lang="en-US" sz="5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89120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305800" cy="841375"/>
          </a:xfrm>
        </p:spPr>
        <p:txBody>
          <a:bodyPr>
            <a:noAutofit/>
          </a:bodyPr>
          <a:lstStyle/>
          <a:p>
            <a:r>
              <a:rPr lang="en-US" sz="2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  <a:r>
              <a:rPr lang="en-US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fasting in people with diabetes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95080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Substrate oxidation as a function of daytime fasting, (Left). In individuals with diabetes, the underlying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the medications used to treat the condition both disturb glucose homeostasis. When fasting, insulin resistance/deficiency can lead to excessive glycogen breakdown and increased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gluconeogenesis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in people with T1DM and T2DM; in addition, in T1DM, augmented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ketogenesis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can occur.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396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1066800"/>
            <a:ext cx="3432483" cy="450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648200" y="1066800"/>
            <a:ext cx="762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24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3634</Words>
  <Application>Microsoft Office PowerPoint</Application>
  <PresentationFormat>On-screen Show (4:3)</PresentationFormat>
  <Paragraphs>576</Paragraphs>
  <Slides>55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  Mitra_1 (MRT)</vt:lpstr>
      <vt:lpstr>Albertus Extra Bold</vt:lpstr>
      <vt:lpstr>Arial</vt:lpstr>
      <vt:lpstr>B Mitra</vt:lpstr>
      <vt:lpstr>B Nazanin</vt:lpstr>
      <vt:lpstr>B Titr</vt:lpstr>
      <vt:lpstr>Berlin Sans FB Demi</vt:lpstr>
      <vt:lpstr>Calibri</vt:lpstr>
      <vt:lpstr>Courier New</vt:lpstr>
      <vt:lpstr>Mitra</vt:lpstr>
      <vt:lpstr>Times New Roman</vt:lpstr>
      <vt:lpstr>Verdana</vt:lpstr>
      <vt:lpstr>Wingdings</vt:lpstr>
      <vt:lpstr>Wingdings 2</vt:lpstr>
      <vt:lpstr>Office Theme</vt:lpstr>
      <vt:lpstr>Presentation</vt:lpstr>
      <vt:lpstr>PowerPoint Presentation</vt:lpstr>
      <vt:lpstr>PowerPoint Presentation</vt:lpstr>
      <vt:lpstr>Learning Objectives</vt:lpstr>
      <vt:lpstr>The growing problem of diabetes in countries with  a majority Muslim population</vt:lpstr>
      <vt:lpstr>شیوع و بروز ”قند خون بالا“ در ایران</vt:lpstr>
      <vt:lpstr>PowerPoint Presentation</vt:lpstr>
      <vt:lpstr>روزه داری اسلامی</vt:lpstr>
      <vt:lpstr>PowerPoint Presentation</vt:lpstr>
      <vt:lpstr>Pathophysiology of fasting in people with diabetes</vt:lpstr>
      <vt:lpstr>Fasting in type 1 diabetics</vt:lpstr>
      <vt:lpstr>Changing in lifestyle during Ramadan </vt:lpstr>
      <vt:lpstr>Up to 79% of Muslims with diabetes fast for at least 15 days during Ramadan</vt:lpstr>
      <vt:lpstr>Change in physical activity and food intake during Ramadan in patients with diabetes</vt:lpstr>
      <vt:lpstr>Change in dosage of insulin and oral hypoglycemic  drugs during Ramadan</vt:lpstr>
      <vt:lpstr>ویزیت بیمار قبل از شروع روزه داری</vt:lpstr>
      <vt:lpstr>Recognised factors that may influence the development of Personalised care for people with diabetes that fast during Ramadan</vt:lpstr>
      <vt:lpstr>Management of type 2 diabetes</vt:lpstr>
      <vt:lpstr>The main areas of diabetes education that should  be provided prior to Ramadan are discussed below</vt:lpstr>
      <vt:lpstr>Management of diabetes during Ramadan</vt:lpstr>
      <vt:lpstr>Assessment flowchart</vt:lpstr>
      <vt:lpstr>Major risks associated with fasting in patients with diabetes</vt:lpstr>
      <vt:lpstr>PowerPoint Presentation</vt:lpstr>
      <vt:lpstr>PowerPoint Presentation</vt:lpstr>
      <vt:lpstr>PowerPoint Presentation</vt:lpstr>
      <vt:lpstr>Risk score and risk categories</vt:lpstr>
      <vt:lpstr>Medical risk score recommendations</vt:lpstr>
      <vt:lpstr>توصیه های مراقبتی برای مصرف داروهای خوراکی دیابت در ماه رمضان</vt:lpstr>
      <vt:lpstr>PowerPoint Presentation</vt:lpstr>
      <vt:lpstr>PowerPoint Presentation</vt:lpstr>
      <vt:lpstr>PowerPoint Presentation</vt:lpstr>
      <vt:lpstr>Site and mode of action of the most commonly used antidiabetic pharmacological agents, classified by their hypoglycemic risk potential and weight gain/loss characteristics</vt:lpstr>
      <vt:lpstr>توصيه هاي مراقبتي در بيماران ديابتي نوع 2 هنگام روزه داري </vt:lpstr>
      <vt:lpstr>Sodium-glucose cotransporter 2 (SGLT2) inhibitors fasting during Ramadan</vt:lpstr>
      <vt:lpstr>DPP4-inhibitors</vt:lpstr>
      <vt:lpstr>A summary of the safety and efficacy of the new drugs/technology and surgery during the month of Ramadan. The number in the parenthesis is reference</vt:lpstr>
      <vt:lpstr>تغییرات دوز انسولین NPH و Regular در ماه رمضان</vt:lpstr>
      <vt:lpstr>تغییرات دوز انسولین از پیش مخلوط شده در ماه رمضان</vt:lpstr>
      <vt:lpstr>Recommended changes of treatment regimen in  patients on insulin therapy who fast during Ramadan</vt:lpstr>
      <vt:lpstr>Recommendations for prevention of  hypoglycaemia during Ramadan</vt:lpstr>
      <vt:lpstr>When to break the fast</vt:lpstr>
      <vt:lpstr>Recommended timings to check  blood glucose levels during Ramadan fasting</vt:lpstr>
      <vt:lpstr>Treatment with a sulfonylurea, a glinide, or insulin and greater absolute endogenous insulin deficiency increase the risk of hypoglycemia</vt:lpstr>
      <vt:lpstr>PowerPoint Presentation</vt:lpstr>
      <vt:lpstr>PowerPoint Presentation</vt:lpstr>
      <vt:lpstr>Provide Ongoing Self-management Education and Support for People with Diabetes ارایه آموزش خودمراقبتی برای بیماران دیابتی</vt:lpstr>
      <vt:lpstr>PowerPoint Presentation</vt:lpstr>
      <vt:lpstr> Provide Multifactorial Cardiovascular Disease Risk Reduction کاهش خطرات متعدد بیماری های قلبی عروقی</vt:lpstr>
      <vt:lpstr>Ramadan fasting and the elderly</vt:lpstr>
      <vt:lpstr>PowerPoint Presentation</vt:lpstr>
      <vt:lpstr>Ramadan fasting (CVD and CKD)</vt:lpstr>
      <vt:lpstr>PowerPoint Presentation</vt:lpstr>
      <vt:lpstr>نتیجه گیری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t.fakhimi</dc:creator>
  <cp:lastModifiedBy>Fereidoun Azizi</cp:lastModifiedBy>
  <cp:revision>63</cp:revision>
  <cp:lastPrinted>2024-11-23T09:06:00Z</cp:lastPrinted>
  <dcterms:created xsi:type="dcterms:W3CDTF">2022-05-01T05:29:02Z</dcterms:created>
  <dcterms:modified xsi:type="dcterms:W3CDTF">2025-11-12T05:59:11Z</dcterms:modified>
</cp:coreProperties>
</file>